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2"/>
  </p:notesMasterIdLst>
  <p:sldIdLst>
    <p:sldId id="271" r:id="rId5"/>
    <p:sldId id="273" r:id="rId6"/>
    <p:sldId id="309" r:id="rId7"/>
    <p:sldId id="274" r:id="rId8"/>
    <p:sldId id="275" r:id="rId9"/>
    <p:sldId id="276" r:id="rId10"/>
    <p:sldId id="292" r:id="rId11"/>
    <p:sldId id="293" r:id="rId12"/>
    <p:sldId id="294" r:id="rId13"/>
    <p:sldId id="295" r:id="rId14"/>
    <p:sldId id="297" r:id="rId15"/>
    <p:sldId id="298" r:id="rId16"/>
    <p:sldId id="299" r:id="rId17"/>
    <p:sldId id="300" r:id="rId18"/>
    <p:sldId id="301" r:id="rId19"/>
    <p:sldId id="302" r:id="rId20"/>
    <p:sldId id="303" r:id="rId21"/>
    <p:sldId id="320" r:id="rId22"/>
    <p:sldId id="304" r:id="rId23"/>
    <p:sldId id="305" r:id="rId24"/>
    <p:sldId id="306" r:id="rId25"/>
    <p:sldId id="307" r:id="rId26"/>
    <p:sldId id="352" r:id="rId27"/>
    <p:sldId id="322" r:id="rId28"/>
    <p:sldId id="323" r:id="rId29"/>
    <p:sldId id="325" r:id="rId30"/>
    <p:sldId id="326" r:id="rId31"/>
    <p:sldId id="327" r:id="rId32"/>
    <p:sldId id="328" r:id="rId33"/>
    <p:sldId id="329" r:id="rId34"/>
    <p:sldId id="353" r:id="rId35"/>
    <p:sldId id="330" r:id="rId36"/>
    <p:sldId id="331" r:id="rId37"/>
    <p:sldId id="332" r:id="rId38"/>
    <p:sldId id="333" r:id="rId39"/>
    <p:sldId id="334" r:id="rId40"/>
    <p:sldId id="308" r:id="rId41"/>
    <p:sldId id="335" r:id="rId42"/>
    <p:sldId id="336" r:id="rId43"/>
    <p:sldId id="337" r:id="rId44"/>
    <p:sldId id="338" r:id="rId45"/>
    <p:sldId id="339" r:id="rId46"/>
    <p:sldId id="340" r:id="rId47"/>
    <p:sldId id="341" r:id="rId48"/>
    <p:sldId id="311" r:id="rId49"/>
    <p:sldId id="312" r:id="rId50"/>
    <p:sldId id="343" r:id="rId51"/>
    <p:sldId id="354" r:id="rId52"/>
    <p:sldId id="355" r:id="rId53"/>
    <p:sldId id="357" r:id="rId54"/>
    <p:sldId id="358" r:id="rId55"/>
    <p:sldId id="342" r:id="rId56"/>
    <p:sldId id="344" r:id="rId57"/>
    <p:sldId id="313" r:id="rId58"/>
    <p:sldId id="315" r:id="rId59"/>
    <p:sldId id="316" r:id="rId60"/>
    <p:sldId id="317" r:id="rId61"/>
    <p:sldId id="319" r:id="rId62"/>
    <p:sldId id="345" r:id="rId63"/>
    <p:sldId id="346" r:id="rId64"/>
    <p:sldId id="347" r:id="rId65"/>
    <p:sldId id="348" r:id="rId66"/>
    <p:sldId id="349" r:id="rId67"/>
    <p:sldId id="350" r:id="rId68"/>
    <p:sldId id="351" r:id="rId69"/>
    <p:sldId id="310" r:id="rId70"/>
    <p:sldId id="367" r:id="rId71"/>
    <p:sldId id="368" r:id="rId72"/>
    <p:sldId id="366" r:id="rId73"/>
    <p:sldId id="364" r:id="rId74"/>
    <p:sldId id="365" r:id="rId75"/>
    <p:sldId id="359" r:id="rId76"/>
    <p:sldId id="360" r:id="rId77"/>
    <p:sldId id="361" r:id="rId78"/>
    <p:sldId id="362" r:id="rId79"/>
    <p:sldId id="363" r:id="rId80"/>
    <p:sldId id="371" r:id="rId81"/>
    <p:sldId id="373" r:id="rId82"/>
    <p:sldId id="374" r:id="rId83"/>
    <p:sldId id="377" r:id="rId84"/>
    <p:sldId id="378" r:id="rId85"/>
    <p:sldId id="379" r:id="rId86"/>
    <p:sldId id="381" r:id="rId87"/>
    <p:sldId id="382" r:id="rId88"/>
    <p:sldId id="375" r:id="rId89"/>
    <p:sldId id="376" r:id="rId90"/>
    <p:sldId id="38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712" autoAdjust="0"/>
  </p:normalViewPr>
  <p:slideViewPr>
    <p:cSldViewPr snapToGrid="0">
      <p:cViewPr varScale="1">
        <p:scale>
          <a:sx n="67" d="100"/>
          <a:sy n="67" d="100"/>
        </p:scale>
        <p:origin x="714" y="66"/>
      </p:cViewPr>
      <p:guideLst>
        <p:guide pos="3840"/>
        <p:guide orient="horz" pos="2160"/>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_rels/viewProps.xml.rels><?xml version="1.0" encoding="UTF-8" standalone="yes"?>
<Relationships xmlns="http://schemas.openxmlformats.org/package/2006/relationships"><Relationship Id="rId1"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6A836-F0E0-4DEE-BF9A-8E65F5DB84DA}" type="datetimeFigureOut">
              <a:rPr lang="en-US" smtClean="0"/>
              <a:t>11/12/2020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0DF49-395C-4011-81DE-78C080868572}" type="slidenum">
              <a:rPr lang="en-US" smtClean="0"/>
              <a:t>‹#›</a:t>
            </a:fld>
            <a:endParaRPr lang="en-US" dirty="0"/>
          </a:p>
        </p:txBody>
      </p:sp>
    </p:spTree>
    <p:extLst>
      <p:ext uri="{BB962C8B-B14F-4D97-AF65-F5344CB8AC3E}">
        <p14:creationId xmlns:p14="http://schemas.microsoft.com/office/powerpoint/2010/main" val="3630313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Det</a:t>
            </a:r>
            <a:r>
              <a:rPr lang="en-US" dirty="0" smtClean="0"/>
              <a:t>-  determiner is a word that introduces a noun </a:t>
            </a:r>
            <a:endParaRPr lang="en-US" dirty="0"/>
          </a:p>
        </p:txBody>
      </p:sp>
      <p:sp>
        <p:nvSpPr>
          <p:cNvPr id="4" name="Slide Number Placeholder 3"/>
          <p:cNvSpPr>
            <a:spLocks noGrp="1"/>
          </p:cNvSpPr>
          <p:nvPr>
            <p:ph type="sldNum" sz="quarter" idx="10"/>
          </p:nvPr>
        </p:nvSpPr>
        <p:spPr/>
        <p:txBody>
          <a:bodyPr/>
          <a:lstStyle/>
          <a:p>
            <a:fld id="{2870DF49-395C-4011-81DE-78C080868572}" type="slidenum">
              <a:rPr lang="en-US" smtClean="0"/>
              <a:t>52</a:t>
            </a:fld>
            <a:endParaRPr lang="en-US" dirty="0"/>
          </a:p>
        </p:txBody>
      </p:sp>
    </p:spTree>
    <p:extLst>
      <p:ext uri="{BB962C8B-B14F-4D97-AF65-F5344CB8AC3E}">
        <p14:creationId xmlns:p14="http://schemas.microsoft.com/office/powerpoint/2010/main" val="3649910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right stochastic matrix is a real square matrix, with each row summing to 1. A left stochastic matrix is a real square matrix, with each column summing to 1</a:t>
            </a:r>
            <a:endParaRPr lang="en-US" dirty="0"/>
          </a:p>
        </p:txBody>
      </p:sp>
      <p:sp>
        <p:nvSpPr>
          <p:cNvPr id="4" name="Slide Number Placeholder 3"/>
          <p:cNvSpPr>
            <a:spLocks noGrp="1"/>
          </p:cNvSpPr>
          <p:nvPr>
            <p:ph type="sldNum" sz="quarter" idx="10"/>
          </p:nvPr>
        </p:nvSpPr>
        <p:spPr/>
        <p:txBody>
          <a:bodyPr/>
          <a:lstStyle/>
          <a:p>
            <a:fld id="{2870DF49-395C-4011-81DE-78C080868572}" type="slidenum">
              <a:rPr lang="en-US" smtClean="0"/>
              <a:t>56</a:t>
            </a:fld>
            <a:endParaRPr lang="en-US" dirty="0"/>
          </a:p>
        </p:txBody>
      </p:sp>
    </p:spTree>
    <p:extLst>
      <p:ext uri="{BB962C8B-B14F-4D97-AF65-F5344CB8AC3E}">
        <p14:creationId xmlns:p14="http://schemas.microsoft.com/office/powerpoint/2010/main" val="1924706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84E4A8D9-5BB8-4575-99AD-C4B5B80FC768}" type="slidenum">
              <a:rPr lang="he-IL" sz="1200">
                <a:latin typeface="Times New Roman" panose="02020603050405020304" pitchFamily="18" charset="0"/>
              </a:rPr>
              <a:pPr/>
              <a:t>80</a:t>
            </a:fld>
            <a:endParaRPr lang="en-US" sz="1200">
              <a:latin typeface="Times New Roman" panose="02020603050405020304" pitchFamily="18" charset="0"/>
            </a:endParaRPr>
          </a:p>
        </p:txBody>
      </p:sp>
      <p:sp>
        <p:nvSpPr>
          <p:cNvPr id="64515" name="Rectangle 2"/>
          <p:cNvSpPr>
            <a:spLocks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87022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83C08BFB-1AAC-4FE6-BFEB-F4BEE447DC04}" type="slidenum">
              <a:rPr lang="he-IL" sz="1200">
                <a:latin typeface="Times New Roman" panose="02020603050405020304" pitchFamily="18" charset="0"/>
              </a:rPr>
              <a:pPr/>
              <a:t>81</a:t>
            </a:fld>
            <a:endParaRPr lang="en-US" sz="1200">
              <a:latin typeface="Times New Roman" panose="02020603050405020304" pitchFamily="18" charset="0"/>
            </a:endParaRPr>
          </a:p>
        </p:txBody>
      </p:sp>
      <p:sp>
        <p:nvSpPr>
          <p:cNvPr id="65539" name="Rectangle 2"/>
          <p:cNvSpPr>
            <a:spLocks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262509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47695AF4-41B6-4D58-AB07-1DBF68B833DA}" type="slidenum">
              <a:rPr lang="he-IL" sz="1200">
                <a:latin typeface="Times New Roman" panose="02020603050405020304" pitchFamily="18" charset="0"/>
              </a:rPr>
              <a:pPr/>
              <a:t>82</a:t>
            </a:fld>
            <a:endParaRPr lang="en-US" sz="1200">
              <a:latin typeface="Times New Roman" panose="02020603050405020304" pitchFamily="18" charset="0"/>
            </a:endParaRPr>
          </a:p>
        </p:txBody>
      </p:sp>
      <p:sp>
        <p:nvSpPr>
          <p:cNvPr id="66563" name="Rectangle 2"/>
          <p:cNvSpPr>
            <a:spLocks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Tree>
    <p:extLst>
      <p:ext uri="{BB962C8B-B14F-4D97-AF65-F5344CB8AC3E}">
        <p14:creationId xmlns:p14="http://schemas.microsoft.com/office/powerpoint/2010/main" val="3984753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7546E3-8DA5-4B91-B3FA-3A02E1132B6A}"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315980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1DE5EC-8826-42A8-9D13-875D26FC3F90}"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1054815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B03C5CF-5808-42A8-B814-DF8AB33BBC3A}"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1325055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00052" y="152401"/>
            <a:ext cx="11525249" cy="6272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ftr" sz="quarter" idx="10"/>
          </p:nvPr>
        </p:nvSpPr>
        <p:spPr/>
        <p:txBody>
          <a:bodyPr/>
          <a:lstStyle>
            <a:lvl1pPr>
              <a:defRPr/>
            </a:lvl1pPr>
          </a:lstStyle>
          <a:p>
            <a:pPr>
              <a:defRPr/>
            </a:pPr>
            <a:endParaRPr lang="en-US"/>
          </a:p>
        </p:txBody>
      </p:sp>
      <p:sp>
        <p:nvSpPr>
          <p:cNvPr id="4" name="Rectangle 5"/>
          <p:cNvSpPr>
            <a:spLocks noGrp="1" noChangeArrowheads="1"/>
          </p:cNvSpPr>
          <p:nvPr>
            <p:ph type="sldNum" sz="quarter" idx="11"/>
          </p:nvPr>
        </p:nvSpPr>
        <p:spPr/>
        <p:txBody>
          <a:bodyPr/>
          <a:lstStyle>
            <a:lvl1pPr>
              <a:defRPr/>
            </a:lvl1pPr>
          </a:lstStyle>
          <a:p>
            <a:fld id="{258E72E9-5351-4658-AFE6-9E859BCE5E5B}" type="slidenum">
              <a:rPr lang="he-IL"/>
              <a:pPr/>
              <a:t>‹#›</a:t>
            </a:fld>
            <a:endParaRPr lang="en-US"/>
          </a:p>
        </p:txBody>
      </p:sp>
    </p:spTree>
    <p:extLst>
      <p:ext uri="{BB962C8B-B14F-4D97-AF65-F5344CB8AC3E}">
        <p14:creationId xmlns:p14="http://schemas.microsoft.com/office/powerpoint/2010/main" val="3278752754"/>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2081727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F1F297-458F-42A7-B3ED-14D1ACD865EC}" type="datetime1">
              <a:rPr lang="en-US" smtClean="0"/>
              <a:t>11/12/2020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3396565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9D98F8-6593-40A5-9D1B-82847D67C4FA}"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1704130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9C2F6D-305A-4E32-B4DE-CC15A4A2ED44}" type="datetime1">
              <a:rPr lang="en-US" smtClean="0"/>
              <a:t>11/12/2020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3263047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936705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8A7CC4-FAB2-4964-A3BC-1B7FB5E0BDC9}" type="datetime1">
              <a:rPr lang="en-US" smtClean="0"/>
              <a:t>11/12/2020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297506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877ED6-E685-4FB7-A48A-A35E5BF3F5E4}"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402529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AE89E8B-FFFC-4FCA-9B08-64195D533AF0}" type="datetime1">
              <a:rPr lang="en-US" smtClean="0"/>
              <a:t>11/12/2020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02C9B9-574C-4C96-BB87-80608D2B0507}" type="slidenum">
              <a:rPr lang="en-US" smtClean="0"/>
              <a:t>‹#›</a:t>
            </a:fld>
            <a:endParaRPr lang="en-US" dirty="0"/>
          </a:p>
        </p:txBody>
      </p:sp>
    </p:spTree>
    <p:extLst>
      <p:ext uri="{BB962C8B-B14F-4D97-AF65-F5344CB8AC3E}">
        <p14:creationId xmlns:p14="http://schemas.microsoft.com/office/powerpoint/2010/main" val="137595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extLst>
              <a:ext uri="{BEBA8EAE-BF5A-486C-A8C5-ECC9F3942E4B}">
                <a14:imgProps xmlns:a14="http://schemas.microsoft.com/office/drawing/2010/main">
                  <a14:imgLayer r:embed="rId15">
                    <a14:imgEffect>
                      <a14:artisticLineDrawing trans="63000" pencilSize="74"/>
                    </a14:imgEffect>
                    <a14:imgEffect>
                      <a14:saturation sat="9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5E7616-1CF8-4B62-AC13-6305332643F1}" type="datetime1">
              <a:rPr lang="en-US" smtClean="0"/>
              <a:t>11/12/2020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2C9B9-574C-4C96-BB87-80608D2B0507}" type="slidenum">
              <a:rPr lang="en-US" smtClean="0"/>
              <a:t>‹#›</a:t>
            </a:fld>
            <a:endParaRPr lang="en-US" dirty="0"/>
          </a:p>
        </p:txBody>
      </p:sp>
    </p:spTree>
    <p:extLst>
      <p:ext uri="{BB962C8B-B14F-4D97-AF65-F5344CB8AC3E}">
        <p14:creationId xmlns:p14="http://schemas.microsoft.com/office/powerpoint/2010/main" val="3559745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etterexplained.com/articles/understanding-the-monty-hall-proble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en.wikipedia.org/wiki/Andrey_Marko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en.wikipedia.org/wiki/Speech_recognition" TargetMode="External"/><Relationship Id="rId13" Type="http://schemas.openxmlformats.org/officeDocument/2006/relationships/hyperlink" Target="https://en.wikipedia.org/wiki/Bioinformatics" TargetMode="External"/><Relationship Id="rId3" Type="http://schemas.openxmlformats.org/officeDocument/2006/relationships/hyperlink" Target="https://en.wikipedia.org/wiki/Markov_model" TargetMode="External"/><Relationship Id="rId7" Type="http://schemas.openxmlformats.org/officeDocument/2006/relationships/hyperlink" Target="https://en.wikipedia.org/wiki/Pattern_recognition" TargetMode="External"/><Relationship Id="rId12" Type="http://schemas.openxmlformats.org/officeDocument/2006/relationships/hyperlink" Target="https://en.wikipedia.org/wiki/Partial_discharge" TargetMode="External"/><Relationship Id="rId2" Type="http://schemas.openxmlformats.org/officeDocument/2006/relationships/hyperlink" Target="https://en.wikipedia.org/wiki/Statistical_model" TargetMode="External"/><Relationship Id="rId1" Type="http://schemas.openxmlformats.org/officeDocument/2006/relationships/slideLayout" Target="../slideLayouts/slideLayout2.xml"/><Relationship Id="rId6" Type="http://schemas.openxmlformats.org/officeDocument/2006/relationships/hyperlink" Target="https://en.wikipedia.org/wiki/Time" TargetMode="External"/><Relationship Id="rId11" Type="http://schemas.openxmlformats.org/officeDocument/2006/relationships/hyperlink" Target="https://en.wikipedia.org/wiki/Part-of-speech_tagging" TargetMode="External"/><Relationship Id="rId5" Type="http://schemas.openxmlformats.org/officeDocument/2006/relationships/hyperlink" Target="https://en.wikipedia.org/wiki/Reinforcement_learning" TargetMode="External"/><Relationship Id="rId10" Type="http://schemas.openxmlformats.org/officeDocument/2006/relationships/hyperlink" Target="https://en.wikipedia.org/wiki/Gesture_recognition" TargetMode="External"/><Relationship Id="rId4" Type="http://schemas.openxmlformats.org/officeDocument/2006/relationships/hyperlink" Target="https://en.wikipedia.org/wiki/Markov_process" TargetMode="External"/><Relationship Id="rId9" Type="http://schemas.openxmlformats.org/officeDocument/2006/relationships/hyperlink" Target="https://en.wikipedia.org/wiki/Handwriting_recognitio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6.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5.wmf"/><Relationship Id="rId4"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67.wmf"/><Relationship Id="rId4" Type="http://schemas.openxmlformats.org/officeDocument/2006/relationships/oleObject" Target="../embeddings/oleObject3.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66.wmf"/><Relationship Id="rId4" Type="http://schemas.openxmlformats.org/officeDocument/2006/relationships/oleObject" Target="../embeddings/oleObject4.bin"/></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7961" y="486952"/>
            <a:ext cx="3111190" cy="690574"/>
          </a:xfrm>
          <a:prstGeom prst="rect">
            <a:avLst/>
          </a:prstGeom>
        </p:spPr>
        <p:txBody>
          <a:bodyPr vert="horz" wrap="square" lIns="0" tIns="13335" rIns="0" bIns="0" rtlCol="0" anchor="ctr">
            <a:spAutoFit/>
          </a:bodyPr>
          <a:lstStyle/>
          <a:p>
            <a:pPr marL="12700">
              <a:lnSpc>
                <a:spcPct val="100000"/>
              </a:lnSpc>
              <a:spcBef>
                <a:spcPts val="105"/>
              </a:spcBef>
            </a:pPr>
            <a:r>
              <a:rPr lang="en-US" u="sng" dirty="0" smtClean="0">
                <a:latin typeface="+mn-lt"/>
              </a:rPr>
              <a:t>Contents</a:t>
            </a:r>
            <a:endParaRPr u="sng" dirty="0">
              <a:latin typeface="+mn-lt"/>
            </a:endParaRPr>
          </a:p>
        </p:txBody>
      </p:sp>
      <p:sp>
        <p:nvSpPr>
          <p:cNvPr id="3" name="object 3"/>
          <p:cNvSpPr txBox="1"/>
          <p:nvPr/>
        </p:nvSpPr>
        <p:spPr>
          <a:xfrm>
            <a:off x="711233" y="1173808"/>
            <a:ext cx="7743998" cy="4174861"/>
          </a:xfrm>
          <a:prstGeom prst="rect">
            <a:avLst/>
          </a:prstGeom>
        </p:spPr>
        <p:txBody>
          <a:bodyPr vert="horz" wrap="square" lIns="0" tIns="98425" rIns="0" bIns="0" rtlCol="0">
            <a:spAutoFit/>
          </a:bodyPr>
          <a:lstStyle/>
          <a:p>
            <a:pPr marL="12700">
              <a:spcBef>
                <a:spcPts val="670"/>
              </a:spcBef>
              <a:tabLst>
                <a:tab pos="354965" algn="l"/>
                <a:tab pos="355600" algn="l"/>
              </a:tabLst>
            </a:pPr>
            <a:r>
              <a:rPr lang="en-US" sz="2800" spc="-5" dirty="0" smtClean="0">
                <a:solidFill>
                  <a:srgbClr val="FF0000"/>
                </a:solidFill>
                <a:latin typeface="Comic Sans MS" panose="030F0702030302020204" pitchFamily="66" charset="0"/>
                <a:cs typeface="Arial"/>
              </a:rPr>
              <a:t>Uncertainty</a:t>
            </a:r>
            <a:endParaRPr sz="2800" dirty="0">
              <a:solidFill>
                <a:srgbClr val="FF0000"/>
              </a:solidFill>
              <a:latin typeface="Comic Sans MS" panose="030F0702030302020204" pitchFamily="66" charset="0"/>
              <a:cs typeface="Arial"/>
            </a:endParaRPr>
          </a:p>
          <a:p>
            <a:pPr marL="812800" lvl="1" indent="-342900">
              <a:spcBef>
                <a:spcPts val="675"/>
              </a:spcBef>
              <a:buChar char="•"/>
              <a:tabLst>
                <a:tab pos="354965" algn="l"/>
                <a:tab pos="355600" algn="l"/>
              </a:tabLst>
            </a:pPr>
            <a:r>
              <a:rPr lang="en-US" sz="2800" spc="-5" dirty="0" smtClean="0">
                <a:solidFill>
                  <a:srgbClr val="FF0000"/>
                </a:solidFill>
                <a:latin typeface="Comic Sans MS" panose="030F0702030302020204" pitchFamily="66" charset="0"/>
                <a:cs typeface="Arial"/>
              </a:rPr>
              <a:t>What is Uncertainty</a:t>
            </a:r>
            <a:endParaRPr lang="en-US" sz="2800" dirty="0">
              <a:solidFill>
                <a:srgbClr val="FF0000"/>
              </a:solidFill>
              <a:latin typeface="Comic Sans MS" panose="030F0702030302020204" pitchFamily="66" charset="0"/>
              <a:cs typeface="Arial"/>
            </a:endParaRPr>
          </a:p>
          <a:p>
            <a:pPr marL="812800" lvl="1" indent="-342900">
              <a:spcBef>
                <a:spcPts val="675"/>
              </a:spcBef>
              <a:buChar char="•"/>
              <a:tabLst>
                <a:tab pos="354965" algn="l"/>
                <a:tab pos="355600" algn="l"/>
              </a:tabLst>
            </a:pPr>
            <a:r>
              <a:rPr lang="en-US" sz="2800" dirty="0" smtClean="0">
                <a:solidFill>
                  <a:srgbClr val="FF0000"/>
                </a:solidFill>
                <a:latin typeface="Comic Sans MS" panose="030F0702030302020204" pitchFamily="66" charset="0"/>
                <a:cs typeface="Arial"/>
              </a:rPr>
              <a:t>Causes of Uncertainty</a:t>
            </a:r>
            <a:endParaRPr lang="en-US" sz="2800" dirty="0">
              <a:solidFill>
                <a:srgbClr val="FF0000"/>
              </a:solidFill>
              <a:latin typeface="Comic Sans MS" panose="030F0702030302020204" pitchFamily="66" charset="0"/>
              <a:cs typeface="Arial"/>
            </a:endParaRP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Probabilistic Reasoning in AI</a:t>
            </a: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Bayes Theorem in AI</a:t>
            </a: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Bayesian Network in AI</a:t>
            </a: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Markov Model</a:t>
            </a:r>
          </a:p>
          <a:p>
            <a:pPr marL="12700">
              <a:spcBef>
                <a:spcPts val="675"/>
              </a:spcBef>
              <a:tabLst>
                <a:tab pos="354965" algn="l"/>
                <a:tab pos="355600" algn="l"/>
              </a:tabLst>
            </a:pPr>
            <a:r>
              <a:rPr lang="en-US" sz="2800" dirty="0" smtClean="0">
                <a:solidFill>
                  <a:srgbClr val="FF0000"/>
                </a:solidFill>
                <a:latin typeface="Comic Sans MS" panose="030F0702030302020204" pitchFamily="66" charset="0"/>
                <a:cs typeface="Arial"/>
              </a:rPr>
              <a:t>Hidden Markov Model</a:t>
            </a:r>
          </a:p>
        </p:txBody>
      </p:sp>
      <p:sp>
        <p:nvSpPr>
          <p:cNvPr id="4" name="Date Placeholder 3"/>
          <p:cNvSpPr>
            <a:spLocks noGrp="1"/>
          </p:cNvSpPr>
          <p:nvPr>
            <p:ph type="dt" sz="half" idx="4294967295"/>
          </p:nvPr>
        </p:nvSpPr>
        <p:spPr>
          <a:xfrm>
            <a:off x="1981200" y="6377940"/>
            <a:ext cx="2103120" cy="342900"/>
          </a:xfrm>
          <a:prstGeom prst="rect">
            <a:avLst/>
          </a:prstGeom>
        </p:spPr>
        <p:txBody>
          <a:bodyPr/>
          <a:lstStyle/>
          <a:p>
            <a:fld id="{6DD400FC-58C3-486A-828E-193D95849257}" type="datetime1">
              <a:rPr lang="en-US" smtClean="0"/>
              <a:t>11/12/2020</a:t>
            </a:fld>
            <a:endParaRPr lang="en-US" dirty="0"/>
          </a:p>
        </p:txBody>
      </p:sp>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7949" y="486951"/>
            <a:ext cx="1091036" cy="115427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6302C9B9-574C-4C96-BB87-80608D2B0507}" type="slidenum">
              <a:rPr lang="en-US" smtClean="0"/>
              <a:t>1</a:t>
            </a:fld>
            <a:endParaRPr lang="en-US" dirty="0"/>
          </a:p>
        </p:txBody>
      </p:sp>
    </p:spTree>
    <p:extLst>
      <p:ext uri="{BB962C8B-B14F-4D97-AF65-F5344CB8AC3E}">
        <p14:creationId xmlns:p14="http://schemas.microsoft.com/office/powerpoint/2010/main" val="945599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2873" y="1583474"/>
            <a:ext cx="10515600" cy="1996068"/>
          </a:xfrm>
        </p:spPr>
        <p:txBody>
          <a:bodyPr>
            <a:normAutofit fontScale="90000"/>
          </a:bodyPr>
          <a:lstStyle/>
          <a:p>
            <a:r>
              <a:rPr lang="en-US" sz="3100" b="1" dirty="0"/>
              <a:t>Where P(</a:t>
            </a:r>
            <a:r>
              <a:rPr lang="en-US" sz="3100" b="1" i="1" dirty="0"/>
              <a:t>A</a:t>
            </a:r>
            <a:r>
              <a:rPr lang="en-US" sz="3100" b="1" dirty="0"/>
              <a:t>⋀</a:t>
            </a:r>
            <a:r>
              <a:rPr lang="en-US" sz="3100" b="1" i="1" dirty="0"/>
              <a:t>B</a:t>
            </a:r>
            <a:r>
              <a:rPr lang="en-US" sz="3100" b="1" dirty="0" smtClean="0"/>
              <a:t>) = </a:t>
            </a:r>
            <a:r>
              <a:rPr lang="en-US" sz="3100" b="1" dirty="0"/>
              <a:t>Joint probability of </a:t>
            </a:r>
            <a:r>
              <a:rPr lang="en-US" sz="3100" b="1" dirty="0" smtClean="0"/>
              <a:t>A </a:t>
            </a:r>
            <a:r>
              <a:rPr lang="en-US" sz="3100" b="1" dirty="0"/>
              <a:t>and </a:t>
            </a:r>
            <a:r>
              <a:rPr lang="en-US" sz="3100" b="1" dirty="0" smtClean="0"/>
              <a:t>B.</a:t>
            </a:r>
            <a:r>
              <a:rPr lang="en-US" dirty="0"/>
              <a:t/>
            </a:r>
            <a:br>
              <a:rPr lang="en-US" dirty="0"/>
            </a:br>
            <a:r>
              <a:rPr lang="en-US" sz="3100" b="1" dirty="0"/>
              <a:t>P(B</a:t>
            </a:r>
            <a:r>
              <a:rPr lang="en-US" sz="3100" b="1" dirty="0" smtClean="0"/>
              <a:t>) = </a:t>
            </a:r>
            <a:r>
              <a:rPr lang="en-US" sz="3100" b="1" dirty="0"/>
              <a:t>Marginal probability of B</a:t>
            </a:r>
            <a:r>
              <a:rPr lang="en-US" sz="3100" b="1" dirty="0" smtClean="0"/>
              <a:t>.</a:t>
            </a:r>
            <a:r>
              <a:rPr lang="en-US" b="1" dirty="0" smtClean="0"/>
              <a:t/>
            </a:r>
            <a:br>
              <a:rPr lang="en-US" b="1" dirty="0" smtClean="0"/>
            </a:br>
            <a:r>
              <a:rPr lang="en-US" b="1" dirty="0"/>
              <a:t/>
            </a:r>
            <a:br>
              <a:rPr lang="en-US" b="1" dirty="0"/>
            </a:br>
            <a:r>
              <a:rPr lang="en-US" dirty="0"/>
              <a:t/>
            </a:r>
            <a:br>
              <a:rPr lang="en-US" dirty="0"/>
            </a:br>
            <a:r>
              <a:rPr lang="en-US" sz="3600" dirty="0"/>
              <a:t>If the probability of A is given and we need to find the probability of B, then it will be given as:</a:t>
            </a:r>
            <a:r>
              <a:rPr lang="en-US" dirty="0"/>
              <a:t/>
            </a:r>
            <a:br>
              <a:rPr lang="en-US" dirty="0"/>
            </a:br>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10</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93" y="4036741"/>
            <a:ext cx="6310545" cy="1685203"/>
          </a:xfrm>
          <a:prstGeom prst="rect">
            <a:avLst/>
          </a:prstGeom>
        </p:spPr>
      </p:pic>
      <p:pic>
        <p:nvPicPr>
          <p:cNvPr id="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6896" y="521527"/>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81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4463353"/>
          </a:xfrm>
        </p:spPr>
        <p:txBody>
          <a:bodyPr>
            <a:normAutofit/>
          </a:bodyPr>
          <a:lstStyle/>
          <a:p>
            <a:r>
              <a:rPr lang="en-US" sz="3600" b="1" dirty="0"/>
              <a:t>Example:</a:t>
            </a:r>
            <a:r>
              <a:rPr lang="en-US" dirty="0"/>
              <a:t/>
            </a:r>
            <a:br>
              <a:rPr lang="en-US" dirty="0"/>
            </a:br>
            <a:r>
              <a:rPr lang="en-US" sz="3100" dirty="0"/>
              <a:t>In a class, there are 70% of the </a:t>
            </a:r>
            <a:r>
              <a:rPr lang="en-US" sz="3100" dirty="0" smtClean="0"/>
              <a:t>students </a:t>
            </a:r>
            <a:r>
              <a:rPr lang="en-US" sz="3100" dirty="0"/>
              <a:t>like English and 40% of the </a:t>
            </a:r>
            <a:r>
              <a:rPr lang="en-US" sz="3100" dirty="0" smtClean="0"/>
              <a:t>students </a:t>
            </a:r>
            <a:r>
              <a:rPr lang="en-US" sz="3100" dirty="0"/>
              <a:t>likes English and mathematics, </a:t>
            </a:r>
            <a:r>
              <a:rPr lang="en-US" sz="3100" dirty="0" smtClean="0"/>
              <a:t>and </a:t>
            </a:r>
            <a:r>
              <a:rPr lang="en-US" sz="3100" dirty="0"/>
              <a:t>what is the percent of students </a:t>
            </a:r>
            <a:r>
              <a:rPr lang="en-US" sz="3100" dirty="0" smtClean="0"/>
              <a:t>like </a:t>
            </a:r>
            <a:r>
              <a:rPr lang="en-US" sz="3100" dirty="0"/>
              <a:t>mathematics</a:t>
            </a:r>
            <a:r>
              <a:rPr lang="en-US" sz="3100" dirty="0" smtClean="0"/>
              <a:t>?</a:t>
            </a:r>
            <a:br>
              <a:rPr lang="en-US" sz="3100" dirty="0" smtClean="0"/>
            </a:br>
            <a:r>
              <a:rPr lang="en-US" dirty="0"/>
              <a:t/>
            </a:r>
            <a:br>
              <a:rPr lang="en-US" dirty="0"/>
            </a:br>
            <a:r>
              <a:rPr lang="en-US" sz="3200" b="1" dirty="0"/>
              <a:t>Solution:</a:t>
            </a:r>
            <a:r>
              <a:rPr lang="en-US" dirty="0"/>
              <a:t/>
            </a:r>
            <a:br>
              <a:rPr lang="en-US" dirty="0"/>
            </a:br>
            <a:r>
              <a:rPr lang="en-US" sz="3100" dirty="0"/>
              <a:t>Let, A is an event that a student likes Mathematics</a:t>
            </a:r>
            <a:br>
              <a:rPr lang="en-US" sz="3100" dirty="0"/>
            </a:br>
            <a:r>
              <a:rPr lang="en-US" sz="3100" dirty="0"/>
              <a:t>B is an event that a student likes English.</a:t>
            </a:r>
            <a:r>
              <a:rPr lang="en-US" dirty="0"/>
              <a:t/>
            </a:r>
            <a:br>
              <a:rPr lang="en-US" dirty="0"/>
            </a:br>
            <a:endParaRPr lang="en-US" dirty="0"/>
          </a:p>
        </p:txBody>
      </p:sp>
      <p:sp>
        <p:nvSpPr>
          <p:cNvPr id="2" name="Date Placeholder 1"/>
          <p:cNvSpPr>
            <a:spLocks noGrp="1"/>
          </p:cNvSpPr>
          <p:nvPr>
            <p:ph type="dt" sz="half" idx="10"/>
          </p:nvPr>
        </p:nvSpPr>
        <p:spPr/>
        <p:txBody>
          <a:bodyPr/>
          <a:lstStyle/>
          <a:p>
            <a:fld id="{768A7CC4-FAB2-4964-A3BC-1B7FB5E0BDC9}" type="datetime1">
              <a:rPr lang="en-US" smtClean="0"/>
              <a:t>11/12/2020</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11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966" y="4315523"/>
            <a:ext cx="5341434" cy="1637042"/>
          </a:xfrm>
          <a:prstGeom prst="rect">
            <a:avLst/>
          </a:prstGeom>
        </p:spPr>
      </p:pic>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6413" y="13131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973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401444"/>
            <a:ext cx="10515600" cy="1103971"/>
          </a:xfrm>
        </p:spPr>
        <p:txBody>
          <a:bodyPr>
            <a:normAutofit/>
          </a:bodyPr>
          <a:lstStyle/>
          <a:p>
            <a:r>
              <a:rPr lang="en-US" sz="4400" u="sng" dirty="0"/>
              <a:t>Bayes' </a:t>
            </a:r>
            <a:r>
              <a:rPr lang="en-US" sz="4400" u="sng" dirty="0" smtClean="0"/>
              <a:t>theorem:</a:t>
            </a:r>
            <a:endParaRPr lang="en-US" sz="4400" u="sng" dirty="0"/>
          </a:p>
        </p:txBody>
      </p:sp>
      <p:sp>
        <p:nvSpPr>
          <p:cNvPr id="6" name="Text Placeholder 5"/>
          <p:cNvSpPr>
            <a:spLocks noGrp="1"/>
          </p:cNvSpPr>
          <p:nvPr>
            <p:ph type="body" idx="1"/>
          </p:nvPr>
        </p:nvSpPr>
        <p:spPr>
          <a:xfrm>
            <a:off x="831850" y="1828800"/>
            <a:ext cx="10515600" cy="4260851"/>
          </a:xfrm>
        </p:spPr>
        <p:txBody>
          <a:bodyPr/>
          <a:lstStyle/>
          <a:p>
            <a:r>
              <a:rPr lang="en-US" dirty="0">
                <a:solidFill>
                  <a:schemeClr val="tx1"/>
                </a:solidFill>
              </a:rPr>
              <a:t>Bayes' theorem is also known as Bayes' rule, Bayes' law, or Bayesian reasoning, which determines the probability of an event with uncertain knowledge.</a:t>
            </a:r>
          </a:p>
          <a:p>
            <a:r>
              <a:rPr lang="en-US" dirty="0">
                <a:solidFill>
                  <a:schemeClr val="tx1"/>
                </a:solidFill>
              </a:rPr>
              <a:t>In probability theory, it relates the conditional probability and marginal probabilities of two random </a:t>
            </a:r>
            <a:r>
              <a:rPr lang="en-US" dirty="0" smtClean="0">
                <a:solidFill>
                  <a:schemeClr val="tx1"/>
                </a:solidFill>
              </a:rPr>
              <a:t>events.</a:t>
            </a:r>
          </a:p>
          <a:p>
            <a:endParaRPr lang="en-US" dirty="0">
              <a:solidFill>
                <a:schemeClr val="tx1"/>
              </a:solidFill>
            </a:endParaRPr>
          </a:p>
          <a:p>
            <a:r>
              <a:rPr lang="en-US" dirty="0">
                <a:solidFill>
                  <a:schemeClr val="tx1"/>
                </a:solidFill>
              </a:rPr>
              <a:t>It is a way to calculate the value of P(B|A) with the knowledge of P(A|B).</a:t>
            </a:r>
          </a:p>
          <a:p>
            <a:r>
              <a:rPr lang="en-US" dirty="0">
                <a:solidFill>
                  <a:schemeClr val="tx1"/>
                </a:solidFill>
              </a:rPr>
              <a:t>Bayes' theorem allows updating the probability prediction of an event by observing new information of the real world.</a:t>
            </a:r>
          </a:p>
          <a:p>
            <a:endParaRPr lang="en-US" dirty="0" smtClean="0">
              <a:solidFill>
                <a:schemeClr val="tx1"/>
              </a:solidFill>
            </a:endParaRPr>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12</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45330" y="47825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536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211550"/>
            <a:ext cx="10515600" cy="2308304"/>
          </a:xfrm>
        </p:spPr>
        <p:txBody>
          <a:bodyPr>
            <a:normAutofit fontScale="90000"/>
          </a:bodyPr>
          <a:lstStyle/>
          <a:p>
            <a:r>
              <a:rPr lang="en-US" sz="2800" dirty="0"/>
              <a:t>Bayes' theorem can be derived using product rule and conditional probability of event A with known event B</a:t>
            </a:r>
            <a:r>
              <a:rPr lang="en-US" sz="2800" dirty="0" smtClean="0"/>
              <a:t>:</a:t>
            </a:r>
            <a:br>
              <a:rPr lang="en-US" sz="2800" dirty="0" smtClean="0"/>
            </a:br>
            <a:r>
              <a:rPr lang="en-US" dirty="0"/>
              <a:t/>
            </a:r>
            <a:br>
              <a:rPr lang="en-US" dirty="0"/>
            </a:br>
            <a:r>
              <a:rPr lang="en-US" sz="2800" dirty="0"/>
              <a:t>As from product rule we can write:</a:t>
            </a:r>
            <a:r>
              <a:rPr lang="en-US" dirty="0"/>
              <a:t/>
            </a:r>
            <a:br>
              <a:rPr lang="en-US" dirty="0"/>
            </a:br>
            <a:r>
              <a:rPr lang="en-US" dirty="0" smtClean="0"/>
              <a:t/>
            </a:r>
            <a:br>
              <a:rPr lang="en-US" dirty="0" smtClean="0"/>
            </a:br>
            <a:r>
              <a:rPr lang="en-US" sz="4000" dirty="0"/>
              <a:t>P(A ⋀ B)= P(A|B) P(B) </a:t>
            </a:r>
            <a:r>
              <a:rPr lang="en-US" dirty="0" smtClean="0"/>
              <a:t/>
            </a:r>
            <a:br>
              <a:rPr lang="en-US" dirty="0" smtClean="0"/>
            </a:br>
            <a:r>
              <a:rPr lang="en-US" dirty="0" smtClean="0"/>
              <a:t/>
            </a:r>
            <a:br>
              <a:rPr lang="en-US" dirty="0" smtClean="0"/>
            </a:br>
            <a:r>
              <a:rPr lang="en-US" sz="3100" dirty="0"/>
              <a:t>Similarly, the probability of event B with known event A</a:t>
            </a:r>
            <a:r>
              <a:rPr lang="en-US" sz="3100" dirty="0" smtClean="0"/>
              <a:t>:</a:t>
            </a:r>
            <a:br>
              <a:rPr lang="en-US" sz="3100" dirty="0" smtClean="0"/>
            </a:br>
            <a:r>
              <a:rPr lang="en-US" sz="3100" dirty="0"/>
              <a:t/>
            </a:r>
            <a:br>
              <a:rPr lang="en-US" sz="3100" dirty="0"/>
            </a:br>
            <a:r>
              <a:rPr lang="en-US" dirty="0"/>
              <a:t>P(A ⋀ B)= P(B|A) P(A)</a:t>
            </a:r>
            <a:r>
              <a:rPr lang="en-US" sz="4900" dirty="0"/>
              <a:t> </a:t>
            </a:r>
            <a:r>
              <a:rPr lang="en-US" sz="3100" dirty="0" smtClean="0"/>
              <a:t/>
            </a:r>
            <a:br>
              <a:rPr lang="en-US" sz="3100" dirty="0" smtClean="0"/>
            </a:br>
            <a:r>
              <a:rPr lang="en-US" dirty="0" smtClean="0"/>
              <a:t/>
            </a:r>
            <a:br>
              <a:rPr lang="en-US" dirty="0" smtClean="0"/>
            </a:br>
            <a:r>
              <a:rPr lang="en-US" dirty="0" smtClean="0"/>
              <a:t/>
            </a:r>
            <a:br>
              <a:rPr lang="en-US" dirty="0" smtClean="0"/>
            </a:br>
            <a:endParaRPr lang="en-US" dirty="0"/>
          </a:p>
        </p:txBody>
      </p:sp>
      <p:sp>
        <p:nvSpPr>
          <p:cNvPr id="4" name="Date Placeholder 3"/>
          <p:cNvSpPr>
            <a:spLocks noGrp="1"/>
          </p:cNvSpPr>
          <p:nvPr>
            <p:ph type="dt" sz="half" idx="10"/>
          </p:nvPr>
        </p:nvSpPr>
        <p:spPr/>
        <p:txBody>
          <a:bodyPr/>
          <a:lstStyle/>
          <a:p>
            <a:fld id="{0EF1F297-458F-42A7-B3ED-14D1ACD865EC}"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13</a:t>
            </a:fld>
            <a:endParaRPr lang="en-US" dirty="0"/>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01446" y="13131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874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00275"/>
            <a:ext cx="10515600" cy="3886200"/>
          </a:xfrm>
        </p:spPr>
        <p:txBody>
          <a:bodyPr>
            <a:normAutofit fontScale="90000"/>
          </a:bodyPr>
          <a:lstStyle/>
          <a:p>
            <a:r>
              <a:rPr lang="en-US" sz="2700" dirty="0"/>
              <a:t>P(A|B) is known as </a:t>
            </a:r>
            <a:r>
              <a:rPr lang="en-US" sz="2700" b="1" dirty="0"/>
              <a:t>posterior</a:t>
            </a:r>
            <a:r>
              <a:rPr lang="en-US" sz="2700" dirty="0"/>
              <a:t>, which we need to calculate, and it will be read as </a:t>
            </a:r>
            <a:r>
              <a:rPr lang="en-US" sz="2700" u="sng" dirty="0"/>
              <a:t>Probability of hypothesis A when we have occurred an evidence B</a:t>
            </a:r>
            <a:r>
              <a:rPr lang="en-US" sz="2700" dirty="0" smtClean="0"/>
              <a:t>.</a:t>
            </a:r>
            <a:br>
              <a:rPr lang="en-US" sz="2700" dirty="0" smtClean="0"/>
            </a:br>
            <a:r>
              <a:rPr lang="en-US" sz="2700" dirty="0" smtClean="0"/>
              <a:t>P(B|A</a:t>
            </a:r>
            <a:r>
              <a:rPr lang="en-US" sz="2700" dirty="0"/>
              <a:t>) is called the likelihood, in which we consider that hypothesis is true, then we </a:t>
            </a:r>
            <a:r>
              <a:rPr lang="en-US" sz="2700" u="sng" dirty="0"/>
              <a:t>calculate the probability of evidence</a:t>
            </a:r>
            <a:r>
              <a:rPr lang="en-US" sz="2700" u="sng" dirty="0" smtClean="0"/>
              <a:t>.</a:t>
            </a:r>
            <a:br>
              <a:rPr lang="en-US" sz="2700" u="sng" dirty="0" smtClean="0"/>
            </a:br>
            <a:r>
              <a:rPr lang="en-US" dirty="0"/>
              <a:t/>
            </a:r>
            <a:br>
              <a:rPr lang="en-US" dirty="0"/>
            </a:br>
            <a:r>
              <a:rPr lang="en-US" sz="2700" dirty="0"/>
              <a:t>P(A) is called the </a:t>
            </a:r>
            <a:r>
              <a:rPr lang="en-US" sz="2700" b="1" dirty="0"/>
              <a:t>prior probability</a:t>
            </a:r>
            <a:r>
              <a:rPr lang="en-US" sz="2700" dirty="0"/>
              <a:t>, probability of hypothesis before considering the </a:t>
            </a:r>
            <a:r>
              <a:rPr lang="en-US" sz="2700" dirty="0" smtClean="0"/>
              <a:t>evidence.</a:t>
            </a:r>
            <a:br>
              <a:rPr lang="en-US" sz="2700" dirty="0" smtClean="0"/>
            </a:br>
            <a:r>
              <a:rPr lang="en-US" sz="2700" dirty="0" smtClean="0"/>
              <a:t>P(B</a:t>
            </a:r>
            <a:r>
              <a:rPr lang="en-US" sz="2700" dirty="0"/>
              <a:t>) is called </a:t>
            </a:r>
            <a:r>
              <a:rPr lang="en-US" sz="2700" b="1" dirty="0"/>
              <a:t>marginal probability</a:t>
            </a:r>
            <a:r>
              <a:rPr lang="en-US" sz="2700" dirty="0"/>
              <a:t>, pure probability of an evidence.</a:t>
            </a:r>
            <a:r>
              <a:rPr lang="en-US" dirty="0"/>
              <a:t/>
            </a:r>
            <a:br>
              <a:rPr lang="en-US" dirty="0"/>
            </a:br>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440" y="630936"/>
            <a:ext cx="7170234" cy="1420888"/>
          </a:xfrm>
          <a:prstGeom prst="rect">
            <a:avLst/>
          </a:prstGeom>
        </p:spPr>
      </p:pic>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7993" y="155757"/>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412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814039"/>
            <a:ext cx="9144000" cy="1025912"/>
          </a:xfrm>
        </p:spPr>
        <p:txBody>
          <a:bodyPr>
            <a:noAutofit/>
          </a:bodyPr>
          <a:lstStyle/>
          <a:p>
            <a:pPr algn="l"/>
            <a:r>
              <a:rPr lang="en-US" sz="2400" dirty="0"/>
              <a:t>In the equation (a), in general, we can write P (B) = P(A)*P(B|Ai), </a:t>
            </a:r>
            <a:r>
              <a:rPr lang="en-US" sz="2400" dirty="0" smtClean="0"/>
              <a:t>hence</a:t>
            </a:r>
            <a:br>
              <a:rPr lang="en-US" sz="2400" dirty="0" smtClean="0"/>
            </a:br>
            <a:r>
              <a:rPr lang="en-US" sz="2400" dirty="0" smtClean="0"/>
              <a:t>the </a:t>
            </a:r>
            <a:r>
              <a:rPr lang="en-US" sz="2400" dirty="0"/>
              <a:t>Bayes' rule can be written as:</a:t>
            </a:r>
          </a:p>
        </p:txBody>
      </p:sp>
      <p:sp>
        <p:nvSpPr>
          <p:cNvPr id="6" name="Subtitle 5"/>
          <p:cNvSpPr>
            <a:spLocks noGrp="1"/>
          </p:cNvSpPr>
          <p:nvPr>
            <p:ph type="subTitle" idx="1"/>
          </p:nvPr>
        </p:nvSpPr>
        <p:spPr>
          <a:xfrm>
            <a:off x="1524000" y="4438184"/>
            <a:ext cx="9144000" cy="1304693"/>
          </a:xfrm>
        </p:spPr>
        <p:txBody>
          <a:bodyPr/>
          <a:lstStyle/>
          <a:p>
            <a:pPr algn="l"/>
            <a:r>
              <a:rPr lang="en-US" dirty="0"/>
              <a:t>Where A</a:t>
            </a:r>
            <a:r>
              <a:rPr lang="en-US" baseline="-25000" dirty="0"/>
              <a:t>1</a:t>
            </a:r>
            <a:r>
              <a:rPr lang="en-US" dirty="0"/>
              <a:t>, A</a:t>
            </a:r>
            <a:r>
              <a:rPr lang="en-US" baseline="-25000" dirty="0"/>
              <a:t>2</a:t>
            </a:r>
            <a:r>
              <a:rPr lang="en-US" dirty="0"/>
              <a:t>, A</a:t>
            </a:r>
            <a:r>
              <a:rPr lang="en-US" baseline="-25000" dirty="0"/>
              <a:t>3</a:t>
            </a:r>
            <a:r>
              <a:rPr lang="en-US" dirty="0"/>
              <a:t>,........, A</a:t>
            </a:r>
            <a:r>
              <a:rPr lang="en-US" baseline="-25000" dirty="0"/>
              <a:t>n</a:t>
            </a:r>
            <a:r>
              <a:rPr lang="en-US" dirty="0"/>
              <a:t> is </a:t>
            </a:r>
            <a:r>
              <a:rPr lang="en-US" dirty="0">
                <a:latin typeface="+mj-lt"/>
              </a:rPr>
              <a:t>a set of mutually exclusive and exhaustive events.</a:t>
            </a:r>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15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059" y="2051824"/>
            <a:ext cx="6969512" cy="1973766"/>
          </a:xfrm>
          <a:prstGeom prst="rect">
            <a:avLst/>
          </a:prstGeom>
        </p:spPr>
      </p:pic>
      <p:pic>
        <p:nvPicPr>
          <p:cNvPr id="8"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2238" y="338860"/>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529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Applying Bayes' rule:</a:t>
            </a:r>
            <a:r>
              <a:rPr lang="en-US" dirty="0"/>
              <a:t/>
            </a:r>
            <a:br>
              <a:rPr lang="en-US" dirty="0"/>
            </a:br>
            <a:endParaRPr lang="en-US" dirty="0"/>
          </a:p>
        </p:txBody>
      </p:sp>
      <p:sp>
        <p:nvSpPr>
          <p:cNvPr id="3" name="Content Placeholder 2"/>
          <p:cNvSpPr>
            <a:spLocks noGrp="1"/>
          </p:cNvSpPr>
          <p:nvPr>
            <p:ph idx="1"/>
          </p:nvPr>
        </p:nvSpPr>
        <p:spPr>
          <a:xfrm>
            <a:off x="838200" y="2910467"/>
            <a:ext cx="10515600" cy="3266495"/>
          </a:xfrm>
        </p:spPr>
        <p:txBody>
          <a:bodyPr/>
          <a:lstStyle/>
          <a:p>
            <a:pPr marL="0" indent="0">
              <a:buNone/>
            </a:pPr>
            <a:r>
              <a:rPr lang="en-US" sz="2400" dirty="0" smtClean="0">
                <a:latin typeface="+mj-lt"/>
              </a:rPr>
              <a:t>Example:</a:t>
            </a:r>
          </a:p>
          <a:p>
            <a:pPr marL="0" indent="0">
              <a:buNone/>
            </a:pPr>
            <a:endParaRPr lang="en-US" sz="2400" dirty="0">
              <a:latin typeface="+mj-lt"/>
            </a:endParaRPr>
          </a:p>
          <a:p>
            <a:pPr marL="0" indent="0">
              <a:buNone/>
            </a:pPr>
            <a:r>
              <a:rPr lang="en-US" sz="2400" dirty="0">
                <a:latin typeface="+mj-lt"/>
              </a:rPr>
              <a:t>Question: From a standard deck of playing cards, a single card is drawn. The probability that the card is king is 4/52, then calculate posterior probability P(King|Face), which means the drawn face card is a king card.</a:t>
            </a: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859" y="1518408"/>
            <a:ext cx="6244682" cy="1057524"/>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56481" y="276276"/>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4024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524000" y="89211"/>
            <a:ext cx="9144000" cy="702526"/>
          </a:xfrm>
        </p:spPr>
        <p:txBody>
          <a:bodyPr>
            <a:normAutofit/>
          </a:bodyPr>
          <a:lstStyle/>
          <a:p>
            <a:pPr algn="l"/>
            <a:r>
              <a:rPr lang="en-US" sz="2400" dirty="0"/>
              <a:t>Solution:</a:t>
            </a:r>
          </a:p>
        </p:txBody>
      </p:sp>
      <p:sp>
        <p:nvSpPr>
          <p:cNvPr id="7" name="Subtitle 6"/>
          <p:cNvSpPr>
            <a:spLocks noGrp="1"/>
          </p:cNvSpPr>
          <p:nvPr>
            <p:ph type="subTitle" idx="1"/>
          </p:nvPr>
        </p:nvSpPr>
        <p:spPr>
          <a:xfrm>
            <a:off x="1524000" y="2776654"/>
            <a:ext cx="9144000" cy="1862253"/>
          </a:xfrm>
        </p:spPr>
        <p:txBody>
          <a:bodyPr>
            <a:normAutofit/>
          </a:bodyPr>
          <a:lstStyle/>
          <a:p>
            <a:pPr algn="l"/>
            <a:r>
              <a:rPr lang="en-US" dirty="0">
                <a:latin typeface="+mj-lt"/>
              </a:rPr>
              <a:t>P(king): probability that the card is King= 4/52= </a:t>
            </a:r>
            <a:r>
              <a:rPr lang="en-US" dirty="0" smtClean="0">
                <a:latin typeface="+mj-lt"/>
              </a:rPr>
              <a:t>1/13.</a:t>
            </a:r>
            <a:endParaRPr lang="en-US" dirty="0">
              <a:latin typeface="+mj-lt"/>
            </a:endParaRPr>
          </a:p>
          <a:p>
            <a:pPr algn="l"/>
            <a:r>
              <a:rPr lang="en-US" dirty="0">
                <a:latin typeface="+mj-lt"/>
              </a:rPr>
              <a:t>P(face): probability that a card is a face card= </a:t>
            </a:r>
            <a:r>
              <a:rPr lang="en-US" dirty="0" smtClean="0">
                <a:latin typeface="+mj-lt"/>
              </a:rPr>
              <a:t>3/13.</a:t>
            </a:r>
            <a:endParaRPr lang="en-US" dirty="0">
              <a:latin typeface="+mj-lt"/>
            </a:endParaRPr>
          </a:p>
          <a:p>
            <a:pPr algn="l"/>
            <a:r>
              <a:rPr lang="en-US" dirty="0">
                <a:latin typeface="+mj-lt"/>
              </a:rPr>
              <a:t>P(Face|King): probability of face card when we assume it is a king = 1</a:t>
            </a:r>
          </a:p>
          <a:p>
            <a:pPr algn="l"/>
            <a:r>
              <a:rPr lang="en-US" dirty="0">
                <a:latin typeface="+mj-lt"/>
              </a:rPr>
              <a:t>Putting all values in equation (i) we will get:</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563" y="1170957"/>
            <a:ext cx="4689778" cy="10146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1132" y="4761571"/>
            <a:ext cx="5909468" cy="1083768"/>
          </a:xfrm>
          <a:prstGeom prst="rect">
            <a:avLst/>
          </a:prstGeom>
        </p:spPr>
      </p:pic>
      <p:pic>
        <p:nvPicPr>
          <p:cNvPr id="10"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5691" y="287508"/>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610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18</a:t>
            </a:fld>
            <a:endParaRPr lang="en-US" dirty="0"/>
          </a:p>
        </p:txBody>
      </p:sp>
      <p:pic>
        <p:nvPicPr>
          <p:cNvPr id="6" name="Content Placeholder 5"/>
          <p:cNvPicPr>
            <a:picLocks noGrp="1" noChangeAspect="1"/>
          </p:cNvPicPr>
          <p:nvPr>
            <p:ph idx="1"/>
          </p:nvPr>
        </p:nvPicPr>
        <p:blipFill>
          <a:blip r:embed="rId2"/>
          <a:stretch>
            <a:fillRect/>
          </a:stretch>
        </p:blipFill>
        <p:spPr>
          <a:xfrm>
            <a:off x="198120" y="213361"/>
            <a:ext cx="11734800" cy="3505200"/>
          </a:xfrm>
          <a:prstGeom prst="rect">
            <a:avLst/>
          </a:prstGeom>
        </p:spPr>
      </p:pic>
      <p:pic>
        <p:nvPicPr>
          <p:cNvPr id="7" name="Picture 6"/>
          <p:cNvPicPr>
            <a:picLocks noChangeAspect="1"/>
          </p:cNvPicPr>
          <p:nvPr/>
        </p:nvPicPr>
        <p:blipFill>
          <a:blip r:embed="rId3"/>
          <a:stretch>
            <a:fillRect/>
          </a:stretch>
        </p:blipFill>
        <p:spPr>
          <a:xfrm>
            <a:off x="215030" y="3825240"/>
            <a:ext cx="11717890" cy="2423159"/>
          </a:xfrm>
          <a:prstGeom prst="rect">
            <a:avLst/>
          </a:prstGeom>
        </p:spPr>
      </p:pic>
    </p:spTree>
    <p:extLst>
      <p:ext uri="{BB962C8B-B14F-4D97-AF65-F5344CB8AC3E}">
        <p14:creationId xmlns:p14="http://schemas.microsoft.com/office/powerpoint/2010/main" val="103501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0585"/>
            <a:ext cx="10515600" cy="1260088"/>
          </a:xfrm>
        </p:spPr>
        <p:txBody>
          <a:bodyPr>
            <a:normAutofit fontScale="90000"/>
          </a:bodyPr>
          <a:lstStyle/>
          <a:p>
            <a:r>
              <a:rPr lang="en-US" sz="4000" b="1" u="sng" dirty="0"/>
              <a:t>Application of Bayes' theorem in Artificial intelligence:</a:t>
            </a:r>
            <a:r>
              <a:rPr lang="en-US" dirty="0"/>
              <a:t/>
            </a:r>
            <a:br>
              <a:rPr lang="en-US" dirty="0"/>
            </a:br>
            <a:endParaRPr lang="en-US" dirty="0"/>
          </a:p>
        </p:txBody>
      </p:sp>
      <p:sp>
        <p:nvSpPr>
          <p:cNvPr id="3" name="Content Placeholder 2"/>
          <p:cNvSpPr>
            <a:spLocks noGrp="1"/>
          </p:cNvSpPr>
          <p:nvPr>
            <p:ph idx="1"/>
          </p:nvPr>
        </p:nvSpPr>
        <p:spPr>
          <a:xfrm>
            <a:off x="838200" y="2308301"/>
            <a:ext cx="10515600" cy="3868661"/>
          </a:xfrm>
        </p:spPr>
        <p:txBody>
          <a:bodyPr/>
          <a:lstStyle/>
          <a:p>
            <a:r>
              <a:rPr lang="en-US" dirty="0">
                <a:solidFill>
                  <a:srgbClr val="FF0000"/>
                </a:solidFill>
                <a:latin typeface="Comic Sans MS" panose="030F0702030302020204" pitchFamily="66" charset="0"/>
              </a:rPr>
              <a:t>It is used to calculate the next step of the robot when the already executed step is given</a:t>
            </a:r>
            <a:r>
              <a:rPr lang="en-US" dirty="0" smtClean="0">
                <a:solidFill>
                  <a:srgbClr val="FF0000"/>
                </a:solidFill>
                <a:latin typeface="Comic Sans MS" panose="030F0702030302020204" pitchFamily="66" charset="0"/>
              </a:rPr>
              <a:t>.</a:t>
            </a:r>
          </a:p>
          <a:p>
            <a:endParaRPr lang="en-US" dirty="0">
              <a:solidFill>
                <a:srgbClr val="FF0000"/>
              </a:solidFill>
              <a:latin typeface="Comic Sans MS" panose="030F0702030302020204" pitchFamily="66" charset="0"/>
            </a:endParaRPr>
          </a:p>
          <a:p>
            <a:r>
              <a:rPr lang="en-US" dirty="0" smtClean="0">
                <a:solidFill>
                  <a:srgbClr val="FF0000"/>
                </a:solidFill>
                <a:latin typeface="Comic Sans MS" panose="030F0702030302020204" pitchFamily="66" charset="0"/>
              </a:rPr>
              <a:t>Baye’s </a:t>
            </a:r>
            <a:r>
              <a:rPr lang="en-US" dirty="0">
                <a:solidFill>
                  <a:srgbClr val="FF0000"/>
                </a:solidFill>
                <a:latin typeface="Comic Sans MS" panose="030F0702030302020204" pitchFamily="66" charset="0"/>
              </a:rPr>
              <a:t>theorem is helpful in weather forecasting</a:t>
            </a:r>
            <a:r>
              <a:rPr lang="en-US" dirty="0" smtClean="0">
                <a:solidFill>
                  <a:srgbClr val="FF0000"/>
                </a:solidFill>
                <a:latin typeface="Comic Sans MS" panose="030F0702030302020204" pitchFamily="66" charset="0"/>
              </a:rPr>
              <a:t>.</a:t>
            </a:r>
          </a:p>
          <a:p>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It can solve the Monty Hall </a:t>
            </a:r>
            <a:r>
              <a:rPr lang="en-US" dirty="0" smtClean="0">
                <a:solidFill>
                  <a:srgbClr val="FF0000"/>
                </a:solidFill>
                <a:latin typeface="Comic Sans MS" panose="030F0702030302020204" pitchFamily="66" charset="0"/>
              </a:rPr>
              <a:t>problem.</a:t>
            </a:r>
            <a:endParaRPr lang="en-US" dirty="0">
              <a:solidFill>
                <a:srgbClr val="FF0000"/>
              </a:solidFill>
              <a:latin typeface="Comic Sans MS" panose="030F0702030302020204" pitchFamily="66" charset="0"/>
            </a:endParaRPr>
          </a:p>
          <a:p>
            <a:pPr marL="0" indent="0">
              <a:buNone/>
            </a:pPr>
            <a:r>
              <a:rPr lang="en-US" dirty="0"/>
              <a:t>(</a:t>
            </a:r>
            <a:r>
              <a:rPr lang="en-US" dirty="0" smtClean="0">
                <a:hlinkClick r:id="rId2"/>
              </a:rPr>
              <a:t>https</a:t>
            </a:r>
            <a:r>
              <a:rPr lang="en-US" dirty="0">
                <a:hlinkClick r:id="rId2"/>
              </a:rPr>
              <a:t>://betterexplained.com/articles/understanding-the-monty-hall-problem</a:t>
            </a:r>
            <a:r>
              <a:rPr lang="en-US" dirty="0" smtClean="0">
                <a:hlinkClick r:id="rId2"/>
              </a:rPr>
              <a:t>/</a:t>
            </a:r>
            <a:r>
              <a:rPr lang="en-US" dirty="0" smtClean="0"/>
              <a:t> )</a:t>
            </a:r>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19</a:t>
            </a:fld>
            <a:endParaRPr lang="en-US" dirty="0"/>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8011" y="171593"/>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93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6813" y="51581"/>
            <a:ext cx="5280660" cy="629018"/>
          </a:xfrm>
          <a:prstGeom prst="rect">
            <a:avLst/>
          </a:prstGeom>
        </p:spPr>
        <p:txBody>
          <a:bodyPr vert="horz" wrap="square" lIns="0" tIns="13335" rIns="0" bIns="0" rtlCol="0" anchor="ctr">
            <a:spAutoFit/>
          </a:bodyPr>
          <a:lstStyle/>
          <a:p>
            <a:pPr marL="12700">
              <a:lnSpc>
                <a:spcPct val="100000"/>
              </a:lnSpc>
              <a:spcBef>
                <a:spcPts val="105"/>
              </a:spcBef>
            </a:pPr>
            <a:r>
              <a:rPr sz="4000" u="sng" dirty="0">
                <a:latin typeface="+mn-lt"/>
              </a:rPr>
              <a:t>What is </a:t>
            </a:r>
            <a:r>
              <a:rPr lang="en-US" sz="4000" u="sng" dirty="0" smtClean="0">
                <a:latin typeface="+mn-lt"/>
              </a:rPr>
              <a:t>Uncertainty</a:t>
            </a:r>
            <a:r>
              <a:rPr sz="4000" u="sng" spc="-70" dirty="0" smtClean="0">
                <a:latin typeface="+mn-lt"/>
              </a:rPr>
              <a:t> </a:t>
            </a:r>
            <a:r>
              <a:rPr sz="4000" dirty="0">
                <a:latin typeface="+mn-lt"/>
              </a:rPr>
              <a:t>?</a:t>
            </a:r>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6257" y="109008"/>
            <a:ext cx="1051577" cy="950357"/>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p:txBody>
          <a:bodyPr/>
          <a:lstStyle/>
          <a:p>
            <a:fld id="{6302C9B9-574C-4C96-BB87-80608D2B0507}" type="slidenum">
              <a:rPr lang="en-US" smtClean="0"/>
              <a:t>2</a:t>
            </a:fld>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678" y="1853039"/>
            <a:ext cx="5675971" cy="399010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879" y="1059365"/>
            <a:ext cx="3858213" cy="5076092"/>
          </a:xfrm>
          <a:prstGeom prst="rect">
            <a:avLst/>
          </a:prstGeom>
        </p:spPr>
      </p:pic>
    </p:spTree>
    <p:extLst>
      <p:ext uri="{BB962C8B-B14F-4D97-AF65-F5344CB8AC3E}">
        <p14:creationId xmlns:p14="http://schemas.microsoft.com/office/powerpoint/2010/main" val="27674997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6114"/>
          </a:xfrm>
        </p:spPr>
        <p:txBody>
          <a:bodyPr>
            <a:normAutofit/>
          </a:bodyPr>
          <a:lstStyle/>
          <a:p>
            <a:r>
              <a:rPr lang="en-US" sz="3600" b="1" u="sng" dirty="0"/>
              <a:t>Bayesian Belief Network in artificial </a:t>
            </a:r>
            <a:r>
              <a:rPr lang="en-US" sz="3600" b="1" u="sng" dirty="0" smtClean="0"/>
              <a:t>intelligence:</a:t>
            </a:r>
            <a:endParaRPr lang="en-US" sz="3600" b="1" u="sng"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20</a:t>
            </a:fld>
            <a:endParaRPr lang="en-US" dirty="0"/>
          </a:p>
        </p:txBody>
      </p:sp>
      <p:sp>
        <p:nvSpPr>
          <p:cNvPr id="7" name="Content Placeholder 6"/>
          <p:cNvSpPr>
            <a:spLocks noGrp="1"/>
          </p:cNvSpPr>
          <p:nvPr>
            <p:ph idx="1"/>
          </p:nvPr>
        </p:nvSpPr>
        <p:spPr/>
        <p:txBody>
          <a:bodyPr/>
          <a:lstStyle/>
          <a:p>
            <a:pPr marL="0" indent="0">
              <a:buNone/>
            </a:pPr>
            <a:r>
              <a:rPr lang="en-US" dirty="0">
                <a:latin typeface="+mj-lt"/>
              </a:rPr>
              <a:t>Bayesian Network can be used for building models from data and experts opinions, and it consists of two parts</a:t>
            </a:r>
            <a:r>
              <a:rPr lang="en-US" dirty="0" smtClean="0">
                <a:latin typeface="+mj-lt"/>
              </a:rPr>
              <a:t>:</a:t>
            </a:r>
          </a:p>
          <a:p>
            <a:pPr marL="0" indent="0">
              <a:buNone/>
            </a:pPr>
            <a:endParaRPr lang="en-US" dirty="0">
              <a:latin typeface="+mj-lt"/>
            </a:endParaRPr>
          </a:p>
          <a:p>
            <a:r>
              <a:rPr lang="en-US" dirty="0">
                <a:solidFill>
                  <a:srgbClr val="FF0000"/>
                </a:solidFill>
                <a:latin typeface="Comic Sans MS" panose="030F0702030302020204" pitchFamily="66" charset="0"/>
              </a:rPr>
              <a:t>Directed Acyclic </a:t>
            </a:r>
            <a:r>
              <a:rPr lang="en-US" dirty="0" smtClean="0">
                <a:solidFill>
                  <a:srgbClr val="FF0000"/>
                </a:solidFill>
                <a:latin typeface="Comic Sans MS" panose="030F0702030302020204" pitchFamily="66" charset="0"/>
              </a:rPr>
              <a:t>Graph.</a:t>
            </a:r>
          </a:p>
          <a:p>
            <a:pPr marL="0" indent="0">
              <a:buNone/>
            </a:pPr>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Table of conditional </a:t>
            </a:r>
            <a:r>
              <a:rPr lang="en-US" dirty="0" smtClean="0">
                <a:solidFill>
                  <a:srgbClr val="FF0000"/>
                </a:solidFill>
                <a:latin typeface="Comic Sans MS" panose="030F0702030302020204" pitchFamily="66" charset="0"/>
              </a:rPr>
              <a:t>probabilities.</a:t>
            </a:r>
            <a:endParaRPr lang="en-US" dirty="0">
              <a:solidFill>
                <a:srgbClr val="FF0000"/>
              </a:solidFill>
              <a:latin typeface="Comic Sans MS" panose="030F0702030302020204" pitchFamily="66" charset="0"/>
            </a:endParaRPr>
          </a:p>
          <a:p>
            <a:endParaRPr lang="en-US" dirty="0"/>
          </a:p>
        </p:txBody>
      </p:sp>
      <p:pic>
        <p:nvPicPr>
          <p:cNvPr id="8"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90296" y="185739"/>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5016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21</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
            <a:ext cx="6019800" cy="4519317"/>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2238" y="309730"/>
            <a:ext cx="1051577" cy="9503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57690" y="4622225"/>
            <a:ext cx="10906125" cy="1631216"/>
          </a:xfrm>
          <a:prstGeom prst="rect">
            <a:avLst/>
          </a:prstGeom>
        </p:spPr>
        <p:txBody>
          <a:bodyPr wrap="square">
            <a:spAutoFit/>
          </a:bodyPr>
          <a:lstStyle/>
          <a:p>
            <a:pPr>
              <a:buFont typeface="Arial" panose="020B0604020202020204" pitchFamily="34" charset="0"/>
              <a:buChar char="•"/>
            </a:pPr>
            <a:r>
              <a:rPr lang="en-US" sz="2000" dirty="0">
                <a:solidFill>
                  <a:srgbClr val="000000"/>
                </a:solidFill>
              </a:rPr>
              <a:t>In the above diagram, A, B, C, and D are random variables represented by the nodes of the network graph.</a:t>
            </a:r>
          </a:p>
          <a:p>
            <a:pPr>
              <a:buFont typeface="Arial" panose="020B0604020202020204" pitchFamily="34" charset="0"/>
              <a:buChar char="•"/>
            </a:pPr>
            <a:r>
              <a:rPr lang="en-US" sz="2000" dirty="0">
                <a:solidFill>
                  <a:srgbClr val="000000"/>
                </a:solidFill>
              </a:rPr>
              <a:t>If we are considering node B, which is connected with node A by a directed arrow, then node A is called the parent of Node B.</a:t>
            </a:r>
          </a:p>
          <a:p>
            <a:pPr>
              <a:buFont typeface="Arial" panose="020B0604020202020204" pitchFamily="34" charset="0"/>
              <a:buChar char="•"/>
            </a:pPr>
            <a:r>
              <a:rPr lang="en-US" sz="2000" dirty="0">
                <a:solidFill>
                  <a:srgbClr val="000000"/>
                </a:solidFill>
              </a:rPr>
              <a:t>Node C is independent of node A.</a:t>
            </a:r>
            <a:endParaRPr lang="en-US" sz="2000" dirty="0">
              <a:solidFill>
                <a:srgbClr val="000000"/>
              </a:solidFill>
              <a:effectLst/>
            </a:endParaRPr>
          </a:p>
        </p:txBody>
      </p:sp>
    </p:spTree>
    <p:extLst>
      <p:ext uri="{BB962C8B-B14F-4D97-AF65-F5344CB8AC3E}">
        <p14:creationId xmlns:p14="http://schemas.microsoft.com/office/powerpoint/2010/main" val="1398274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4"/>
            <a:ext cx="10515600" cy="5864226"/>
          </a:xfrm>
        </p:spPr>
        <p:txBody>
          <a:bodyPr>
            <a:normAutofit/>
          </a:bodyPr>
          <a:lstStyle/>
          <a:p>
            <a:r>
              <a:rPr lang="en-US" dirty="0" smtClean="0"/>
              <a:t/>
            </a:r>
            <a:br>
              <a:rPr lang="en-US" dirty="0" smtClean="0"/>
            </a:br>
            <a:r>
              <a:rPr lang="en-US" sz="3100" dirty="0"/>
              <a:t>Each node in the Bayesian network has condition probability distribution </a:t>
            </a:r>
            <a:r>
              <a:rPr lang="en-US" sz="3100" b="1" dirty="0"/>
              <a:t>P(X</a:t>
            </a:r>
            <a:r>
              <a:rPr lang="en-US" sz="3100" b="1" baseline="-25000" dirty="0"/>
              <a:t>i</a:t>
            </a:r>
            <a:r>
              <a:rPr lang="en-US" sz="3100" b="1" dirty="0"/>
              <a:t> |Parent(X</a:t>
            </a:r>
            <a:r>
              <a:rPr lang="en-US" sz="3100" b="1" baseline="-25000" dirty="0"/>
              <a:t>i</a:t>
            </a:r>
            <a:r>
              <a:rPr lang="en-US" sz="3100" b="1" dirty="0"/>
              <a:t>) )</a:t>
            </a:r>
            <a:r>
              <a:rPr lang="en-US" sz="3100" dirty="0"/>
              <a:t>, which determines the effect of the parent on that node</a:t>
            </a:r>
            <a:r>
              <a:rPr lang="en-US" sz="3100" dirty="0" smtClean="0"/>
              <a:t>.</a:t>
            </a:r>
            <a:br>
              <a:rPr lang="en-US" sz="3100" dirty="0" smtClean="0"/>
            </a:br>
            <a:r>
              <a:rPr lang="en-US" dirty="0"/>
              <a:t/>
            </a:r>
            <a:br>
              <a:rPr lang="en-US" dirty="0"/>
            </a:br>
            <a:r>
              <a:rPr lang="en-US" sz="2800" dirty="0"/>
              <a:t>Bayesian network is based on Joint probability distribution and conditional probability. So let's first understand the joint probability distribution</a:t>
            </a:r>
            <a:r>
              <a:rPr lang="en-US" sz="2800" dirty="0" smtClean="0"/>
              <a:t>:</a:t>
            </a:r>
            <a:br>
              <a:rPr lang="en-US" sz="2800" dirty="0" smtClean="0"/>
            </a:br>
            <a:r>
              <a:rPr lang="en-US" sz="2800" dirty="0"/>
              <a:t>A Bayesian network is a</a:t>
            </a:r>
            <a:r>
              <a:rPr lang="en-US" sz="2800" b="1" dirty="0"/>
              <a:t> directed acyclic graph</a:t>
            </a:r>
            <a:r>
              <a:rPr lang="en-US" sz="2800" dirty="0"/>
              <a:t> in which each edge corresponds to a conditional dependency, and each node corresponds to a unique random variable.</a:t>
            </a:r>
          </a:p>
        </p:txBody>
      </p:sp>
      <p:sp>
        <p:nvSpPr>
          <p:cNvPr id="2" name="Date Placeholder 1"/>
          <p:cNvSpPr>
            <a:spLocks noGrp="1"/>
          </p:cNvSpPr>
          <p:nvPr>
            <p:ph type="dt" sz="half" idx="10"/>
          </p:nvPr>
        </p:nvSpPr>
        <p:spPr/>
        <p:txBody>
          <a:bodyPr/>
          <a:lstStyle/>
          <a:p>
            <a:fld id="{768A7CC4-FAB2-4964-A3BC-1B7FB5E0BDC9}" type="datetime1">
              <a:rPr lang="en-US" smtClean="0"/>
              <a:t>11/12/2020</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22</a:t>
            </a:fld>
            <a:endParaRPr lang="en-US" dirty="0"/>
          </a:p>
        </p:txBody>
      </p:sp>
      <p:pic>
        <p:nvPicPr>
          <p:cNvPr id="5"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00726" y="242822"/>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064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17572" y="5494575"/>
            <a:ext cx="8867778" cy="809704"/>
          </a:xfrm>
        </p:spPr>
        <p:txBody>
          <a:bodyPr/>
          <a:lstStyle/>
          <a:p>
            <a:pPr fontAlgn="base"/>
            <a:r>
              <a:rPr lang="en-US" sz="2000" dirty="0">
                <a:solidFill>
                  <a:schemeClr val="tx1"/>
                </a:solidFill>
              </a:rPr>
              <a:t>The model summarizes the joint probability of P(A, B, C), calculated as:</a:t>
            </a:r>
          </a:p>
          <a:p>
            <a:pPr fontAlgn="base"/>
            <a:r>
              <a:rPr lang="en-US" sz="2000" dirty="0">
                <a:solidFill>
                  <a:schemeClr val="tx1"/>
                </a:solidFill>
              </a:rPr>
              <a:t>P(A, B, C) = P(A|B) * P(C|B) * P(B)</a:t>
            </a:r>
          </a:p>
          <a:p>
            <a:pPr fontAlgn="base"/>
            <a:endParaRPr lang="en-US" sz="2000" dirty="0"/>
          </a:p>
        </p:txBody>
      </p:sp>
      <p:sp>
        <p:nvSpPr>
          <p:cNvPr id="4" name="Slide Number Placeholder 3"/>
          <p:cNvSpPr>
            <a:spLocks noGrp="1"/>
          </p:cNvSpPr>
          <p:nvPr>
            <p:ph type="sldNum" sz="quarter" idx="12"/>
          </p:nvPr>
        </p:nvSpPr>
        <p:spPr/>
        <p:txBody>
          <a:bodyPr/>
          <a:lstStyle/>
          <a:p>
            <a:fld id="{6302C9B9-574C-4C96-BB87-80608D2B0507}" type="slidenum">
              <a:rPr lang="en-US" smtClean="0"/>
              <a:t>23</a:t>
            </a:fld>
            <a:endParaRPr lang="en-US" dirty="0"/>
          </a:p>
        </p:txBody>
      </p:sp>
      <p:sp>
        <p:nvSpPr>
          <p:cNvPr id="5" name="Rectangle 4"/>
          <p:cNvSpPr/>
          <p:nvPr/>
        </p:nvSpPr>
        <p:spPr>
          <a:xfrm>
            <a:off x="976312" y="319088"/>
            <a:ext cx="10696575" cy="1631216"/>
          </a:xfrm>
          <a:prstGeom prst="rect">
            <a:avLst/>
          </a:prstGeom>
        </p:spPr>
        <p:txBody>
          <a:bodyPr wrap="square">
            <a:spAutoFit/>
          </a:bodyPr>
          <a:lstStyle/>
          <a:p>
            <a:pPr fontAlgn="base"/>
            <a:r>
              <a:rPr lang="en-US" sz="2000" dirty="0" smtClean="0">
                <a:latin typeface="Helvetica Neue"/>
              </a:rPr>
              <a:t>Consider a problem with three random variables: A, B, and C. A is dependent upon B, and C is dependent upon B.</a:t>
            </a:r>
          </a:p>
          <a:p>
            <a:pPr fontAlgn="base"/>
            <a:r>
              <a:rPr lang="en-US" sz="2000" dirty="0" smtClean="0">
                <a:latin typeface="Helvetica Neue"/>
              </a:rPr>
              <a:t>We can state the conditional dependencies as follows:</a:t>
            </a:r>
          </a:p>
          <a:p>
            <a:pPr fontAlgn="base">
              <a:buFont typeface="Arial" panose="020B0604020202020204" pitchFamily="34" charset="0"/>
              <a:buChar char="•"/>
            </a:pPr>
            <a:r>
              <a:rPr lang="en-US" sz="2000" dirty="0" smtClean="0">
                <a:latin typeface="Helvetica Neue"/>
              </a:rPr>
              <a:t>A is conditionally dependent upon B, e.g. P(A|B)</a:t>
            </a:r>
          </a:p>
          <a:p>
            <a:pPr fontAlgn="base">
              <a:buFont typeface="Arial" panose="020B0604020202020204" pitchFamily="34" charset="0"/>
              <a:buChar char="•"/>
            </a:pPr>
            <a:r>
              <a:rPr lang="en-US" sz="2000" dirty="0" smtClean="0">
                <a:latin typeface="Helvetica Neue"/>
              </a:rPr>
              <a:t>C is conditionally dependent upon B, e.g. P(C|B)</a:t>
            </a:r>
            <a:endParaRPr lang="en-US" sz="2000" b="0" i="0" dirty="0">
              <a:effectLst/>
              <a:latin typeface="Helvetica Neue"/>
            </a:endParaRPr>
          </a:p>
        </p:txBody>
      </p:sp>
      <p:sp>
        <p:nvSpPr>
          <p:cNvPr id="6" name="Rectangle 5"/>
          <p:cNvSpPr/>
          <p:nvPr/>
        </p:nvSpPr>
        <p:spPr>
          <a:xfrm>
            <a:off x="976311" y="2182947"/>
            <a:ext cx="10696575" cy="1323439"/>
          </a:xfrm>
          <a:prstGeom prst="rect">
            <a:avLst/>
          </a:prstGeom>
        </p:spPr>
        <p:txBody>
          <a:bodyPr wrap="square">
            <a:spAutoFit/>
          </a:bodyPr>
          <a:lstStyle/>
          <a:p>
            <a:pPr fontAlgn="base"/>
            <a:r>
              <a:rPr lang="en-US" sz="2000" dirty="0">
                <a:latin typeface="Helvetica Neue"/>
              </a:rPr>
              <a:t>We know that C and A have no effect on each other.</a:t>
            </a:r>
          </a:p>
          <a:p>
            <a:pPr fontAlgn="base"/>
            <a:r>
              <a:rPr lang="en-US" sz="2000" dirty="0">
                <a:latin typeface="Helvetica Neue"/>
              </a:rPr>
              <a:t>We can also state the conditional independencies as follows:</a:t>
            </a:r>
          </a:p>
          <a:p>
            <a:pPr fontAlgn="base">
              <a:buFont typeface="Arial" panose="020B0604020202020204" pitchFamily="34" charset="0"/>
              <a:buChar char="•"/>
            </a:pPr>
            <a:r>
              <a:rPr lang="en-US" sz="2000" dirty="0">
                <a:latin typeface="Helvetica Neue"/>
              </a:rPr>
              <a:t>A is conditionally independent from C: P(A|B, C)</a:t>
            </a:r>
          </a:p>
          <a:p>
            <a:pPr fontAlgn="base">
              <a:buFont typeface="Arial" panose="020B0604020202020204" pitchFamily="34" charset="0"/>
              <a:buChar char="•"/>
            </a:pPr>
            <a:r>
              <a:rPr lang="en-US" sz="2000" dirty="0">
                <a:latin typeface="Helvetica Neue"/>
              </a:rPr>
              <a:t>C is conditionally independent from A: P(C|B, A)</a:t>
            </a:r>
            <a:endParaRPr lang="en-US" sz="2000" b="0" i="0" dirty="0">
              <a:effectLst/>
              <a:latin typeface="Helvetica Neue"/>
            </a:endParaRPr>
          </a:p>
        </p:txBody>
      </p:sp>
      <p:pic>
        <p:nvPicPr>
          <p:cNvPr id="1026" name="Picture 2" descr="Example of a Simple Bayesi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50" y="809148"/>
            <a:ext cx="2743200" cy="23336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76311" y="3547844"/>
            <a:ext cx="9753602" cy="707886"/>
          </a:xfrm>
          <a:prstGeom prst="rect">
            <a:avLst/>
          </a:prstGeom>
        </p:spPr>
        <p:txBody>
          <a:bodyPr wrap="square">
            <a:spAutoFit/>
          </a:bodyPr>
          <a:lstStyle/>
          <a:p>
            <a:r>
              <a:rPr lang="en-US" sz="2000" dirty="0">
                <a:latin typeface="Helvetica Neue"/>
              </a:rPr>
              <a:t>the random variables are each assigned a node, and the conditional probabilities are stated as directed connections between the nodes.</a:t>
            </a:r>
            <a:endParaRPr lang="en-US" sz="2000" dirty="0"/>
          </a:p>
        </p:txBody>
      </p:sp>
      <p:sp>
        <p:nvSpPr>
          <p:cNvPr id="8" name="Rectangle 7"/>
          <p:cNvSpPr/>
          <p:nvPr/>
        </p:nvSpPr>
        <p:spPr>
          <a:xfrm>
            <a:off x="917572" y="4266158"/>
            <a:ext cx="9653589" cy="400110"/>
          </a:xfrm>
          <a:prstGeom prst="rect">
            <a:avLst/>
          </a:prstGeom>
        </p:spPr>
        <p:txBody>
          <a:bodyPr wrap="square">
            <a:spAutoFit/>
          </a:bodyPr>
          <a:lstStyle/>
          <a:p>
            <a:pPr fontAlgn="base"/>
            <a:r>
              <a:rPr lang="en-US" sz="2000" dirty="0">
                <a:latin typeface="Helvetica Neue"/>
              </a:rPr>
              <a:t>A is unaffected by C and can be calculated from A given B </a:t>
            </a:r>
            <a:r>
              <a:rPr lang="en-US" sz="2000" dirty="0" smtClean="0">
                <a:latin typeface="Helvetica Neue"/>
              </a:rPr>
              <a:t>alone,  </a:t>
            </a:r>
            <a:r>
              <a:rPr lang="en-US" sz="2000" dirty="0">
                <a:latin typeface="Helvetica Neue"/>
              </a:rPr>
              <a:t>P(A|B)</a:t>
            </a:r>
            <a:endParaRPr lang="en-US" sz="2000" b="0" i="0" dirty="0">
              <a:effectLst/>
              <a:latin typeface="Helvetica Neue"/>
            </a:endParaRPr>
          </a:p>
        </p:txBody>
      </p:sp>
      <p:sp>
        <p:nvSpPr>
          <p:cNvPr id="9" name="Rectangle 8"/>
          <p:cNvSpPr/>
          <p:nvPr/>
        </p:nvSpPr>
        <p:spPr>
          <a:xfrm>
            <a:off x="976311" y="4777074"/>
            <a:ext cx="10377489" cy="707886"/>
          </a:xfrm>
          <a:prstGeom prst="rect">
            <a:avLst/>
          </a:prstGeom>
        </p:spPr>
        <p:txBody>
          <a:bodyPr wrap="square">
            <a:spAutoFit/>
          </a:bodyPr>
          <a:lstStyle/>
          <a:p>
            <a:r>
              <a:rPr lang="en-US" sz="2000" dirty="0">
                <a:latin typeface="Helvetica Neue"/>
              </a:rPr>
              <a:t>B is unaffected by A and C and has no parents; we can simply state the conditional independence of B from A and C </a:t>
            </a:r>
            <a:r>
              <a:rPr lang="en-US" sz="2000" dirty="0" smtClean="0">
                <a:latin typeface="Helvetica Neue"/>
              </a:rPr>
              <a:t>as </a:t>
            </a:r>
            <a:r>
              <a:rPr lang="en-US" sz="2000" dirty="0">
                <a:latin typeface="Helvetica Neue"/>
              </a:rPr>
              <a:t>P(B).</a:t>
            </a:r>
            <a:endParaRPr lang="en-US" sz="2000" dirty="0"/>
          </a:p>
        </p:txBody>
      </p:sp>
    </p:spTree>
    <p:extLst>
      <p:ext uri="{BB962C8B-B14F-4D97-AF65-F5344CB8AC3E}">
        <p14:creationId xmlns:p14="http://schemas.microsoft.com/office/powerpoint/2010/main" val="1571949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24</a:t>
            </a:fld>
            <a:endParaRPr lang="en-US" dirty="0"/>
          </a:p>
        </p:txBody>
      </p:sp>
      <p:pic>
        <p:nvPicPr>
          <p:cNvPr id="5" name="Picture 4"/>
          <p:cNvPicPr>
            <a:picLocks noChangeAspect="1"/>
          </p:cNvPicPr>
          <p:nvPr/>
        </p:nvPicPr>
        <p:blipFill>
          <a:blip r:embed="rId2"/>
          <a:stretch>
            <a:fillRect/>
          </a:stretch>
        </p:blipFill>
        <p:spPr>
          <a:xfrm>
            <a:off x="206061" y="219766"/>
            <a:ext cx="11230377" cy="6314003"/>
          </a:xfrm>
          <a:prstGeom prst="rect">
            <a:avLst/>
          </a:prstGeom>
        </p:spPr>
      </p:pic>
    </p:spTree>
    <p:extLst>
      <p:ext uri="{BB962C8B-B14F-4D97-AF65-F5344CB8AC3E}">
        <p14:creationId xmlns:p14="http://schemas.microsoft.com/office/powerpoint/2010/main" val="1417035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25</a:t>
            </a:fld>
            <a:endParaRPr lang="en-US" dirty="0"/>
          </a:p>
        </p:txBody>
      </p:sp>
      <p:pic>
        <p:nvPicPr>
          <p:cNvPr id="5" name="Picture 4"/>
          <p:cNvPicPr>
            <a:picLocks noChangeAspect="1"/>
          </p:cNvPicPr>
          <p:nvPr/>
        </p:nvPicPr>
        <p:blipFill>
          <a:blip r:embed="rId2"/>
          <a:stretch>
            <a:fillRect/>
          </a:stretch>
        </p:blipFill>
        <p:spPr>
          <a:xfrm>
            <a:off x="515155" y="432579"/>
            <a:ext cx="10643986" cy="5984320"/>
          </a:xfrm>
          <a:prstGeom prst="rect">
            <a:avLst/>
          </a:prstGeom>
        </p:spPr>
      </p:pic>
    </p:spTree>
    <p:extLst>
      <p:ext uri="{BB962C8B-B14F-4D97-AF65-F5344CB8AC3E}">
        <p14:creationId xmlns:p14="http://schemas.microsoft.com/office/powerpoint/2010/main" val="40945269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8196"/>
            <a:ext cx="10515600" cy="1051507"/>
          </a:xfrm>
        </p:spPr>
        <p:txBody>
          <a:bodyPr/>
          <a:lstStyle/>
          <a:p>
            <a:pPr algn="ctr"/>
            <a:r>
              <a:rPr lang="en-IN" b="1" dirty="0"/>
              <a:t>Bayesian Network</a:t>
            </a:r>
            <a:endParaRPr lang="en-US" b="1"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26</a:t>
            </a:fld>
            <a:endParaRPr lang="en-US" dirty="0"/>
          </a:p>
        </p:txBody>
      </p:sp>
      <p:pic>
        <p:nvPicPr>
          <p:cNvPr id="5" name="Picture 4"/>
          <p:cNvPicPr>
            <a:picLocks noChangeAspect="1"/>
          </p:cNvPicPr>
          <p:nvPr/>
        </p:nvPicPr>
        <p:blipFill>
          <a:blip r:embed="rId2"/>
          <a:stretch>
            <a:fillRect/>
          </a:stretch>
        </p:blipFill>
        <p:spPr>
          <a:xfrm>
            <a:off x="838200" y="1473759"/>
            <a:ext cx="10515600" cy="4546041"/>
          </a:xfrm>
          <a:prstGeom prst="rect">
            <a:avLst/>
          </a:prstGeom>
        </p:spPr>
      </p:pic>
    </p:spTree>
    <p:extLst>
      <p:ext uri="{BB962C8B-B14F-4D97-AF65-F5344CB8AC3E}">
        <p14:creationId xmlns:p14="http://schemas.microsoft.com/office/powerpoint/2010/main" val="1063290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27</a:t>
            </a:fld>
            <a:endParaRPr lang="en-US" dirty="0"/>
          </a:p>
        </p:txBody>
      </p:sp>
      <p:pic>
        <p:nvPicPr>
          <p:cNvPr id="5" name="Picture 4"/>
          <p:cNvPicPr>
            <a:picLocks noChangeAspect="1"/>
          </p:cNvPicPr>
          <p:nvPr/>
        </p:nvPicPr>
        <p:blipFill>
          <a:blip r:embed="rId2"/>
          <a:stretch>
            <a:fillRect/>
          </a:stretch>
        </p:blipFill>
        <p:spPr>
          <a:xfrm>
            <a:off x="838201" y="574988"/>
            <a:ext cx="10698480" cy="5505772"/>
          </a:xfrm>
          <a:prstGeom prst="rect">
            <a:avLst/>
          </a:prstGeom>
        </p:spPr>
      </p:pic>
    </p:spTree>
    <p:extLst>
      <p:ext uri="{BB962C8B-B14F-4D97-AF65-F5344CB8AC3E}">
        <p14:creationId xmlns:p14="http://schemas.microsoft.com/office/powerpoint/2010/main" val="39039820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28</a:t>
            </a:fld>
            <a:endParaRPr lang="en-US" dirty="0"/>
          </a:p>
        </p:txBody>
      </p:sp>
      <p:pic>
        <p:nvPicPr>
          <p:cNvPr id="5" name="Picture 4"/>
          <p:cNvPicPr>
            <a:picLocks noChangeAspect="1"/>
          </p:cNvPicPr>
          <p:nvPr/>
        </p:nvPicPr>
        <p:blipFill>
          <a:blip r:embed="rId2"/>
          <a:stretch>
            <a:fillRect/>
          </a:stretch>
        </p:blipFill>
        <p:spPr>
          <a:xfrm>
            <a:off x="396240" y="207395"/>
            <a:ext cx="11600029" cy="6389807"/>
          </a:xfrm>
          <a:prstGeom prst="rect">
            <a:avLst/>
          </a:prstGeom>
        </p:spPr>
      </p:pic>
    </p:spTree>
    <p:extLst>
      <p:ext uri="{BB962C8B-B14F-4D97-AF65-F5344CB8AC3E}">
        <p14:creationId xmlns:p14="http://schemas.microsoft.com/office/powerpoint/2010/main" val="2377908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29</a:t>
            </a:fld>
            <a:endParaRPr lang="en-US" dirty="0"/>
          </a:p>
        </p:txBody>
      </p:sp>
      <p:pic>
        <p:nvPicPr>
          <p:cNvPr id="5" name="Picture 4"/>
          <p:cNvPicPr>
            <a:picLocks noChangeAspect="1"/>
          </p:cNvPicPr>
          <p:nvPr/>
        </p:nvPicPr>
        <p:blipFill>
          <a:blip r:embed="rId2"/>
          <a:stretch>
            <a:fillRect/>
          </a:stretch>
        </p:blipFill>
        <p:spPr>
          <a:xfrm>
            <a:off x="548640" y="335280"/>
            <a:ext cx="11033759" cy="6021070"/>
          </a:xfrm>
          <a:prstGeom prst="rect">
            <a:avLst/>
          </a:prstGeom>
        </p:spPr>
      </p:pic>
    </p:spTree>
    <p:extLst>
      <p:ext uri="{BB962C8B-B14F-4D97-AF65-F5344CB8AC3E}">
        <p14:creationId xmlns:p14="http://schemas.microsoft.com/office/powerpoint/2010/main" val="2570931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4253767"/>
          </a:xfrm>
        </p:spPr>
        <p:txBody>
          <a:bodyPr>
            <a:normAutofit/>
          </a:bodyPr>
          <a:lstStyle/>
          <a:p>
            <a:r>
              <a:rPr lang="en-US" sz="3200" dirty="0"/>
              <a:t>With this knowledge representation, we might write </a:t>
            </a:r>
            <a:r>
              <a:rPr lang="en-US" sz="3200" b="1" dirty="0"/>
              <a:t>A→B</a:t>
            </a:r>
            <a:r>
              <a:rPr lang="en-US" sz="3200" dirty="0"/>
              <a:t>, which means </a:t>
            </a:r>
            <a:r>
              <a:rPr lang="en-US" sz="3200" b="1" dirty="0"/>
              <a:t>if A is true then B is true</a:t>
            </a:r>
            <a:r>
              <a:rPr lang="en-US" sz="3200" dirty="0"/>
              <a:t>, but consider a situation where we are not sure about whether A is true or not then we cannot express this statement, this situation is called uncertainty.</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3</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55488" y="179347"/>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2148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30</a:t>
            </a:fld>
            <a:endParaRPr lang="en-US" dirty="0"/>
          </a:p>
        </p:txBody>
      </p:sp>
      <p:pic>
        <p:nvPicPr>
          <p:cNvPr id="5" name="Picture 4"/>
          <p:cNvPicPr>
            <a:picLocks noChangeAspect="1"/>
          </p:cNvPicPr>
          <p:nvPr/>
        </p:nvPicPr>
        <p:blipFill>
          <a:blip r:embed="rId2"/>
          <a:stretch>
            <a:fillRect/>
          </a:stretch>
        </p:blipFill>
        <p:spPr>
          <a:xfrm>
            <a:off x="838200" y="554591"/>
            <a:ext cx="10839290" cy="5984321"/>
          </a:xfrm>
          <a:prstGeom prst="rect">
            <a:avLst/>
          </a:prstGeom>
        </p:spPr>
      </p:pic>
    </p:spTree>
    <p:extLst>
      <p:ext uri="{BB962C8B-B14F-4D97-AF65-F5344CB8AC3E}">
        <p14:creationId xmlns:p14="http://schemas.microsoft.com/office/powerpoint/2010/main" val="128661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31</a:t>
            </a:fld>
            <a:endParaRPr lang="en-US" dirty="0"/>
          </a:p>
        </p:txBody>
      </p:sp>
      <p:pic>
        <p:nvPicPr>
          <p:cNvPr id="5" name="Picture 4"/>
          <p:cNvPicPr>
            <a:picLocks noChangeAspect="1"/>
          </p:cNvPicPr>
          <p:nvPr/>
        </p:nvPicPr>
        <p:blipFill>
          <a:blip r:embed="rId2"/>
          <a:stretch>
            <a:fillRect/>
          </a:stretch>
        </p:blipFill>
        <p:spPr>
          <a:xfrm>
            <a:off x="981074" y="185737"/>
            <a:ext cx="9548814" cy="6577191"/>
          </a:xfrm>
          <a:prstGeom prst="rect">
            <a:avLst/>
          </a:prstGeom>
        </p:spPr>
      </p:pic>
    </p:spTree>
    <p:extLst>
      <p:ext uri="{BB962C8B-B14F-4D97-AF65-F5344CB8AC3E}">
        <p14:creationId xmlns:p14="http://schemas.microsoft.com/office/powerpoint/2010/main" val="3200042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32</a:t>
            </a:fld>
            <a:endParaRPr lang="en-US" dirty="0"/>
          </a:p>
        </p:txBody>
      </p:sp>
      <p:pic>
        <p:nvPicPr>
          <p:cNvPr id="5" name="Picture 4"/>
          <p:cNvPicPr>
            <a:picLocks noChangeAspect="1"/>
          </p:cNvPicPr>
          <p:nvPr/>
        </p:nvPicPr>
        <p:blipFill>
          <a:blip r:embed="rId2"/>
          <a:stretch>
            <a:fillRect/>
          </a:stretch>
        </p:blipFill>
        <p:spPr>
          <a:xfrm>
            <a:off x="583093" y="733837"/>
            <a:ext cx="10999304" cy="5469835"/>
          </a:xfrm>
          <a:prstGeom prst="rect">
            <a:avLst/>
          </a:prstGeom>
        </p:spPr>
      </p:pic>
    </p:spTree>
    <p:extLst>
      <p:ext uri="{BB962C8B-B14F-4D97-AF65-F5344CB8AC3E}">
        <p14:creationId xmlns:p14="http://schemas.microsoft.com/office/powerpoint/2010/main" val="248657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33</a:t>
            </a:fld>
            <a:endParaRPr lang="en-US" dirty="0"/>
          </a:p>
        </p:txBody>
      </p:sp>
      <p:pic>
        <p:nvPicPr>
          <p:cNvPr id="5" name="Picture 4"/>
          <p:cNvPicPr>
            <a:picLocks noChangeAspect="1"/>
          </p:cNvPicPr>
          <p:nvPr/>
        </p:nvPicPr>
        <p:blipFill>
          <a:blip r:embed="rId2"/>
          <a:stretch>
            <a:fillRect/>
          </a:stretch>
        </p:blipFill>
        <p:spPr>
          <a:xfrm>
            <a:off x="1018347" y="545495"/>
            <a:ext cx="10335453" cy="5810855"/>
          </a:xfrm>
          <a:prstGeom prst="rect">
            <a:avLst/>
          </a:prstGeom>
        </p:spPr>
      </p:pic>
    </p:spTree>
    <p:extLst>
      <p:ext uri="{BB962C8B-B14F-4D97-AF65-F5344CB8AC3E}">
        <p14:creationId xmlns:p14="http://schemas.microsoft.com/office/powerpoint/2010/main" val="4093889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34</a:t>
            </a:fld>
            <a:endParaRPr lang="en-US" dirty="0"/>
          </a:p>
        </p:txBody>
      </p:sp>
      <p:pic>
        <p:nvPicPr>
          <p:cNvPr id="5" name="Picture 4"/>
          <p:cNvPicPr>
            <a:picLocks noChangeAspect="1"/>
          </p:cNvPicPr>
          <p:nvPr/>
        </p:nvPicPr>
        <p:blipFill>
          <a:blip r:embed="rId2"/>
          <a:stretch>
            <a:fillRect/>
          </a:stretch>
        </p:blipFill>
        <p:spPr>
          <a:xfrm>
            <a:off x="154546" y="128669"/>
            <a:ext cx="11719775" cy="6589157"/>
          </a:xfrm>
          <a:prstGeom prst="rect">
            <a:avLst/>
          </a:prstGeom>
        </p:spPr>
      </p:pic>
    </p:spTree>
    <p:extLst>
      <p:ext uri="{BB962C8B-B14F-4D97-AF65-F5344CB8AC3E}">
        <p14:creationId xmlns:p14="http://schemas.microsoft.com/office/powerpoint/2010/main" val="9626793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35</a:t>
            </a:fld>
            <a:endParaRPr lang="en-US" dirty="0"/>
          </a:p>
        </p:txBody>
      </p:sp>
      <p:pic>
        <p:nvPicPr>
          <p:cNvPr id="5" name="Picture 4"/>
          <p:cNvPicPr>
            <a:picLocks noChangeAspect="1"/>
          </p:cNvPicPr>
          <p:nvPr/>
        </p:nvPicPr>
        <p:blipFill>
          <a:blip r:embed="rId2"/>
          <a:stretch>
            <a:fillRect/>
          </a:stretch>
        </p:blipFill>
        <p:spPr>
          <a:xfrm>
            <a:off x="251138" y="336593"/>
            <a:ext cx="11686730" cy="5961175"/>
          </a:xfrm>
          <a:prstGeom prst="rect">
            <a:avLst/>
          </a:prstGeom>
        </p:spPr>
      </p:pic>
    </p:spTree>
    <p:extLst>
      <p:ext uri="{BB962C8B-B14F-4D97-AF65-F5344CB8AC3E}">
        <p14:creationId xmlns:p14="http://schemas.microsoft.com/office/powerpoint/2010/main" val="3728724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36</a:t>
            </a:fld>
            <a:endParaRPr lang="en-US" dirty="0"/>
          </a:p>
        </p:txBody>
      </p:sp>
      <p:sp>
        <p:nvSpPr>
          <p:cNvPr id="5" name="Title 4"/>
          <p:cNvSpPr>
            <a:spLocks noGrp="1"/>
          </p:cNvSpPr>
          <p:nvPr>
            <p:ph type="title"/>
          </p:nvPr>
        </p:nvSpPr>
        <p:spPr>
          <a:prstGeom prst="rect">
            <a:avLst/>
          </a:prstGeom>
        </p:spPr>
        <p:txBody>
          <a:bodyPr wrap="none">
            <a:spAutoFit/>
          </a:bodyPr>
          <a:lstStyle/>
          <a:p>
            <a:r>
              <a:rPr lang="en-US" sz="3600" dirty="0" smtClean="0">
                <a:solidFill>
                  <a:srgbClr val="000000"/>
                </a:solidFill>
                <a:latin typeface="Georgia" panose="02040502050405020303" pitchFamily="18" charset="0"/>
              </a:rPr>
              <a:t> </a:t>
            </a:r>
            <a:r>
              <a:rPr lang="en-US" sz="3600" u="sng" dirty="0" smtClean="0">
                <a:solidFill>
                  <a:srgbClr val="3366BB"/>
                </a:solidFill>
                <a:latin typeface="Georgia" panose="02040502050405020303" pitchFamily="18" charset="0"/>
              </a:rPr>
              <a:t>Three Basic Types Of Probabilities</a:t>
            </a:r>
            <a:endParaRPr lang="en-IN" sz="3600" dirty="0"/>
          </a:p>
        </p:txBody>
      </p:sp>
      <p:sp>
        <p:nvSpPr>
          <p:cNvPr id="6" name="Rectangle 5"/>
          <p:cNvSpPr/>
          <p:nvPr/>
        </p:nvSpPr>
        <p:spPr>
          <a:xfrm>
            <a:off x="247291" y="1709154"/>
            <a:ext cx="11421035" cy="4524315"/>
          </a:xfrm>
          <a:prstGeom prst="rect">
            <a:avLst/>
          </a:prstGeom>
        </p:spPr>
        <p:txBody>
          <a:bodyPr wrap="square">
            <a:spAutoFit/>
          </a:bodyPr>
          <a:lstStyle/>
          <a:p>
            <a:pPr>
              <a:buFont typeface="Arial" panose="020B0604020202020204" pitchFamily="34" charset="0"/>
              <a:buChar char="•"/>
            </a:pPr>
            <a:r>
              <a:rPr lang="en-US" sz="3600" b="1" dirty="0">
                <a:solidFill>
                  <a:srgbClr val="000000"/>
                </a:solidFill>
                <a:latin typeface="Georgia" panose="02040502050405020303" pitchFamily="18" charset="0"/>
              </a:rPr>
              <a:t>Joint</a:t>
            </a:r>
            <a:r>
              <a:rPr lang="en-US" sz="3600" dirty="0">
                <a:solidFill>
                  <a:srgbClr val="000000"/>
                </a:solidFill>
                <a:latin typeface="Georgia" panose="02040502050405020303" pitchFamily="18" charset="0"/>
              </a:rPr>
              <a:t> probability: Likelihood of a completely specified state of events, e.g. P(ABCDE</a:t>
            </a:r>
            <a:r>
              <a:rPr lang="en-US" sz="3600" dirty="0" smtClean="0">
                <a:solidFill>
                  <a:srgbClr val="000000"/>
                </a:solidFill>
                <a:latin typeface="Georgia" panose="02040502050405020303" pitchFamily="18" charset="0"/>
              </a:rPr>
              <a:t>)</a:t>
            </a:r>
          </a:p>
          <a:p>
            <a:pPr>
              <a:buFont typeface="Arial" panose="020B0604020202020204" pitchFamily="34" charset="0"/>
              <a:buChar char="•"/>
            </a:pPr>
            <a:endParaRPr lang="en-US" sz="3600" dirty="0">
              <a:solidFill>
                <a:srgbClr val="000000"/>
              </a:solidFill>
              <a:latin typeface="Georgia" panose="02040502050405020303" pitchFamily="18" charset="0"/>
            </a:endParaRPr>
          </a:p>
          <a:p>
            <a:pPr>
              <a:buFont typeface="Arial" panose="020B0604020202020204" pitchFamily="34" charset="0"/>
              <a:buChar char="•"/>
            </a:pPr>
            <a:r>
              <a:rPr lang="en-US" sz="3600" b="1" dirty="0">
                <a:solidFill>
                  <a:srgbClr val="000000"/>
                </a:solidFill>
                <a:latin typeface="Georgia" panose="02040502050405020303" pitchFamily="18" charset="0"/>
              </a:rPr>
              <a:t>Marginal</a:t>
            </a:r>
            <a:r>
              <a:rPr lang="en-US" sz="3600" dirty="0">
                <a:solidFill>
                  <a:srgbClr val="000000"/>
                </a:solidFill>
                <a:latin typeface="Georgia" panose="02040502050405020303" pitchFamily="18" charset="0"/>
              </a:rPr>
              <a:t> probability: Likelihood of an incompletely specified state of events, e.g. P(ACD) or P(E</a:t>
            </a:r>
            <a:r>
              <a:rPr lang="en-US" sz="3600" dirty="0" smtClean="0">
                <a:solidFill>
                  <a:srgbClr val="000000"/>
                </a:solidFill>
                <a:latin typeface="Georgia" panose="02040502050405020303" pitchFamily="18" charset="0"/>
              </a:rPr>
              <a:t>)</a:t>
            </a:r>
          </a:p>
          <a:p>
            <a:pPr>
              <a:buFont typeface="Arial" panose="020B0604020202020204" pitchFamily="34" charset="0"/>
              <a:buChar char="•"/>
            </a:pPr>
            <a:endParaRPr lang="en-US" sz="3600" dirty="0">
              <a:solidFill>
                <a:srgbClr val="000000"/>
              </a:solidFill>
              <a:latin typeface="Georgia" panose="02040502050405020303" pitchFamily="18" charset="0"/>
            </a:endParaRPr>
          </a:p>
          <a:p>
            <a:pPr>
              <a:buFont typeface="Arial" panose="020B0604020202020204" pitchFamily="34" charset="0"/>
              <a:buChar char="•"/>
            </a:pPr>
            <a:r>
              <a:rPr lang="en-US" sz="3600" b="1" dirty="0">
                <a:solidFill>
                  <a:srgbClr val="000000"/>
                </a:solidFill>
                <a:latin typeface="Georgia" panose="02040502050405020303" pitchFamily="18" charset="0"/>
              </a:rPr>
              <a:t>Conditional</a:t>
            </a:r>
            <a:r>
              <a:rPr lang="en-US" sz="3600" dirty="0">
                <a:solidFill>
                  <a:srgbClr val="000000"/>
                </a:solidFill>
                <a:latin typeface="Georgia" panose="02040502050405020303" pitchFamily="18" charset="0"/>
              </a:rPr>
              <a:t> probability: Likelihood of an event given some known information, e.g. P(A|C) or P(DE|AB)</a:t>
            </a:r>
            <a:endParaRPr lang="en-US" sz="3600"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2528538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60502" y="599300"/>
            <a:ext cx="10515600" cy="1325563"/>
          </a:xfrm>
        </p:spPr>
        <p:txBody>
          <a:bodyPr/>
          <a:lstStyle/>
          <a:p>
            <a:r>
              <a:rPr lang="en-US" b="1" u="sng" dirty="0"/>
              <a:t>Joint probability distribution:</a:t>
            </a:r>
            <a:r>
              <a:rPr lang="en-US" dirty="0"/>
              <a:t/>
            </a:r>
            <a:br>
              <a:rPr lang="en-US" dirty="0"/>
            </a:br>
            <a:endParaRPr lang="en-US" dirty="0"/>
          </a:p>
        </p:txBody>
      </p:sp>
      <p:sp>
        <p:nvSpPr>
          <p:cNvPr id="6" name="Content Placeholder 5"/>
          <p:cNvSpPr>
            <a:spLocks noGrp="1"/>
          </p:cNvSpPr>
          <p:nvPr>
            <p:ph idx="1"/>
          </p:nvPr>
        </p:nvSpPr>
        <p:spPr/>
        <p:txBody>
          <a:bodyPr/>
          <a:lstStyle/>
          <a:p>
            <a:r>
              <a:rPr lang="en-US" dirty="0">
                <a:latin typeface="+mj-lt"/>
              </a:rPr>
              <a:t>If we have variables x1, x2, x3,....., </a:t>
            </a:r>
            <a:r>
              <a:rPr lang="en-US" dirty="0" err="1">
                <a:latin typeface="+mj-lt"/>
              </a:rPr>
              <a:t>xn</a:t>
            </a:r>
            <a:r>
              <a:rPr lang="en-US" dirty="0">
                <a:latin typeface="+mj-lt"/>
              </a:rPr>
              <a:t>, then the probabilities of a different combination of x1, x2, x3.. </a:t>
            </a:r>
            <a:r>
              <a:rPr lang="en-US" dirty="0" err="1">
                <a:latin typeface="+mj-lt"/>
              </a:rPr>
              <a:t>xn</a:t>
            </a:r>
            <a:r>
              <a:rPr lang="en-US" dirty="0">
                <a:latin typeface="+mj-lt"/>
              </a:rPr>
              <a:t>, are known as Joint probability distribution.</a:t>
            </a:r>
          </a:p>
          <a:p>
            <a:r>
              <a:rPr lang="en-US" b="1" dirty="0">
                <a:latin typeface="+mj-lt"/>
              </a:rPr>
              <a:t>P[x</a:t>
            </a:r>
            <a:r>
              <a:rPr lang="en-US" b="1" baseline="-25000" dirty="0">
                <a:latin typeface="+mj-lt"/>
              </a:rPr>
              <a:t>1</a:t>
            </a:r>
            <a:r>
              <a:rPr lang="en-US" b="1" dirty="0">
                <a:latin typeface="+mj-lt"/>
              </a:rPr>
              <a:t>, 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a:t>
            </a:r>
            <a:r>
              <a:rPr lang="en-US" dirty="0">
                <a:latin typeface="+mj-lt"/>
              </a:rPr>
              <a:t>, it can be written as the following way in terms of the joint probability distribution.</a:t>
            </a:r>
          </a:p>
          <a:p>
            <a:r>
              <a:rPr lang="en-US" b="1" dirty="0">
                <a:latin typeface="+mj-lt"/>
              </a:rPr>
              <a:t>= P[x</a:t>
            </a:r>
            <a:r>
              <a:rPr lang="en-US" b="1" baseline="-25000" dirty="0">
                <a:latin typeface="+mj-lt"/>
              </a:rPr>
              <a:t>1</a:t>
            </a:r>
            <a:r>
              <a:rPr lang="en-US" b="1" dirty="0">
                <a:latin typeface="+mj-lt"/>
              </a:rPr>
              <a:t>| 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]P[x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a:t>
            </a:r>
            <a:endParaRPr lang="en-US" dirty="0">
              <a:latin typeface="+mj-lt"/>
            </a:endParaRPr>
          </a:p>
          <a:p>
            <a:r>
              <a:rPr lang="en-US" b="1" dirty="0">
                <a:latin typeface="+mj-lt"/>
              </a:rPr>
              <a:t>= P[x</a:t>
            </a:r>
            <a:r>
              <a:rPr lang="en-US" b="1" baseline="-25000" dirty="0">
                <a:latin typeface="+mj-lt"/>
              </a:rPr>
              <a:t>1</a:t>
            </a:r>
            <a:r>
              <a:rPr lang="en-US" b="1" dirty="0">
                <a:latin typeface="+mj-lt"/>
              </a:rPr>
              <a:t>| x</a:t>
            </a:r>
            <a:r>
              <a:rPr lang="en-US" b="1" baseline="-25000" dirty="0">
                <a:latin typeface="+mj-lt"/>
              </a:rPr>
              <a:t>2</a:t>
            </a:r>
            <a:r>
              <a:rPr lang="en-US" b="1" dirty="0">
                <a:latin typeface="+mj-lt"/>
              </a:rPr>
              <a:t>, 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]P[x</a:t>
            </a:r>
            <a:r>
              <a:rPr lang="en-US" b="1" baseline="-25000" dirty="0">
                <a:latin typeface="+mj-lt"/>
              </a:rPr>
              <a:t>2</a:t>
            </a:r>
            <a:r>
              <a:rPr lang="en-US" b="1" dirty="0">
                <a:latin typeface="+mj-lt"/>
              </a:rPr>
              <a:t>|x</a:t>
            </a:r>
            <a:r>
              <a:rPr lang="en-US" b="1" baseline="-25000" dirty="0">
                <a:latin typeface="+mj-lt"/>
              </a:rPr>
              <a:t>3</a:t>
            </a:r>
            <a:r>
              <a:rPr lang="en-US" b="1" dirty="0">
                <a:latin typeface="+mj-lt"/>
              </a:rPr>
              <a:t>,....., </a:t>
            </a:r>
            <a:r>
              <a:rPr lang="en-US" b="1" dirty="0" err="1">
                <a:latin typeface="+mj-lt"/>
              </a:rPr>
              <a:t>x</a:t>
            </a:r>
            <a:r>
              <a:rPr lang="en-US" b="1" baseline="-25000" dirty="0" err="1">
                <a:latin typeface="+mj-lt"/>
              </a:rPr>
              <a:t>n</a:t>
            </a:r>
            <a:r>
              <a:rPr lang="en-US" b="1" dirty="0">
                <a:latin typeface="+mj-lt"/>
              </a:rPr>
              <a:t>]....P[x</a:t>
            </a:r>
            <a:r>
              <a:rPr lang="en-US" b="1" baseline="-25000" dirty="0">
                <a:latin typeface="+mj-lt"/>
              </a:rPr>
              <a:t>n-1</a:t>
            </a:r>
            <a:r>
              <a:rPr lang="en-US" b="1" dirty="0">
                <a:latin typeface="+mj-lt"/>
              </a:rPr>
              <a:t>|x</a:t>
            </a:r>
            <a:r>
              <a:rPr lang="en-US" b="1" baseline="-25000" dirty="0">
                <a:latin typeface="+mj-lt"/>
              </a:rPr>
              <a:t>n</a:t>
            </a:r>
            <a:r>
              <a:rPr lang="en-US" b="1" dirty="0">
                <a:latin typeface="+mj-lt"/>
              </a:rPr>
              <a:t>]P[</a:t>
            </a:r>
            <a:r>
              <a:rPr lang="en-US" b="1" dirty="0" err="1">
                <a:latin typeface="+mj-lt"/>
              </a:rPr>
              <a:t>x</a:t>
            </a:r>
            <a:r>
              <a:rPr lang="en-US" b="1" baseline="-25000" dirty="0" err="1">
                <a:latin typeface="+mj-lt"/>
              </a:rPr>
              <a:t>n</a:t>
            </a:r>
            <a:r>
              <a:rPr lang="en-US" b="1" dirty="0" smtClean="0">
                <a:latin typeface="+mj-lt"/>
              </a:rPr>
              <a:t>].</a:t>
            </a:r>
          </a:p>
          <a:p>
            <a:pPr marL="0" indent="0">
              <a:buNone/>
            </a:pPr>
            <a:endParaRPr lang="en-US" b="1" dirty="0">
              <a:latin typeface="+mj-lt"/>
            </a:endParaRPr>
          </a:p>
          <a:p>
            <a:endParaRPr lang="en-US" dirty="0">
              <a:latin typeface="+mj-lt"/>
            </a:endParaRPr>
          </a:p>
          <a:p>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37</a:t>
            </a:fld>
            <a:endParaRPr lang="en-US" dirty="0"/>
          </a:p>
        </p:txBody>
      </p:sp>
      <p:pic>
        <p:nvPicPr>
          <p:cNvPr id="9"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8784" y="310396"/>
            <a:ext cx="1051577" cy="95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26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838200" y="670560"/>
            <a:ext cx="10622280" cy="5532120"/>
          </a:xfrm>
          <a:prstGeom prst="rect">
            <a:avLst/>
          </a:prstGeom>
        </p:spPr>
      </p:pic>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38</a:t>
            </a:fld>
            <a:endParaRPr lang="en-US" dirty="0"/>
          </a:p>
        </p:txBody>
      </p:sp>
    </p:spTree>
    <p:extLst>
      <p:ext uri="{BB962C8B-B14F-4D97-AF65-F5344CB8AC3E}">
        <p14:creationId xmlns:p14="http://schemas.microsoft.com/office/powerpoint/2010/main" val="22513596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39</a:t>
            </a:fld>
            <a:endParaRPr lang="en-US" dirty="0"/>
          </a:p>
        </p:txBody>
      </p:sp>
      <p:sp>
        <p:nvSpPr>
          <p:cNvPr id="6" name="Text Box 1027"/>
          <p:cNvSpPr txBox="1">
            <a:spLocks noGrp="1" noChangeArrowheads="1"/>
          </p:cNvSpPr>
          <p:nvPr>
            <p:ph idx="1"/>
          </p:nvPr>
        </p:nvSpPr>
        <p:spPr bwMode="auto">
          <a:xfrm>
            <a:off x="352425" y="828676"/>
            <a:ext cx="11487150" cy="5321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sz="2300" dirty="0"/>
              <a:t> </a:t>
            </a:r>
            <a:r>
              <a:rPr lang="en-US" sz="2300" dirty="0"/>
              <a:t>Markov chains, named after </a:t>
            </a:r>
            <a:r>
              <a:rPr lang="en-US" sz="2300" dirty="0" err="1">
                <a:hlinkClick r:id="rId2"/>
              </a:rPr>
              <a:t>Andrey</a:t>
            </a:r>
            <a:r>
              <a:rPr lang="en-US" sz="2300" dirty="0">
                <a:hlinkClick r:id="rId2"/>
              </a:rPr>
              <a:t> Markov</a:t>
            </a:r>
            <a:r>
              <a:rPr lang="en-US" sz="2300" dirty="0"/>
              <a:t>, are mathematical systems that hop from one "state" (a situation or set of values) to another. </a:t>
            </a:r>
            <a:endParaRPr lang="en-US" sz="2300" dirty="0" smtClean="0"/>
          </a:p>
          <a:p>
            <a:pPr>
              <a:buFontTx/>
              <a:buChar char="•"/>
            </a:pPr>
            <a:r>
              <a:rPr lang="en-US" sz="2300" dirty="0" smtClean="0"/>
              <a:t>For </a:t>
            </a:r>
            <a:r>
              <a:rPr lang="en-US" sz="2300" dirty="0"/>
              <a:t>example, if you made a Markov chain model of a baby's behavior, you might include "playing," "eating", "sleeping," and "crying" as states, which together with other behaviors could form a 'state space': a list of all possible states. </a:t>
            </a:r>
            <a:endParaRPr lang="en-US" sz="2300" dirty="0" smtClean="0"/>
          </a:p>
          <a:p>
            <a:pPr>
              <a:buFontTx/>
              <a:buChar char="•"/>
            </a:pPr>
            <a:r>
              <a:rPr lang="en-US" sz="2300" dirty="0" smtClean="0"/>
              <a:t>In </a:t>
            </a:r>
            <a:r>
              <a:rPr lang="en-US" sz="2300" dirty="0"/>
              <a:t>addition, on top of the state space, a Markov chain tells you the </a:t>
            </a:r>
            <a:r>
              <a:rPr lang="en-US" sz="2300" dirty="0" err="1"/>
              <a:t>probabilitiy</a:t>
            </a:r>
            <a:r>
              <a:rPr lang="en-US" sz="2300" dirty="0"/>
              <a:t> of hopping, or "transitioning," from one state to any other state---e.g., the chance that a baby currently playing will fall asleep in the next five minutes without crying first</a:t>
            </a:r>
            <a:r>
              <a:rPr lang="en-US" sz="2300" dirty="0" smtClean="0"/>
              <a:t>.</a:t>
            </a:r>
          </a:p>
          <a:p>
            <a:pPr>
              <a:buFontTx/>
              <a:buChar char="•"/>
            </a:pPr>
            <a:r>
              <a:rPr lang="en-US" altLang="en-US" sz="2300" dirty="0" smtClean="0"/>
              <a:t>Markov </a:t>
            </a:r>
            <a:r>
              <a:rPr lang="en-US" altLang="en-US" sz="2300" dirty="0"/>
              <a:t>chain property:  probability of each subsequent state depends only on what was the previous state:</a:t>
            </a:r>
          </a:p>
          <a:p>
            <a:pPr>
              <a:buFontTx/>
              <a:buChar char="•"/>
            </a:pPr>
            <a:r>
              <a:rPr lang="en-US" altLang="en-US" sz="2300" dirty="0" smtClean="0"/>
              <a:t>To </a:t>
            </a:r>
            <a:r>
              <a:rPr lang="en-US" altLang="en-US" sz="2300" dirty="0"/>
              <a:t>define Markov model, the following probabilities have to be specified: </a:t>
            </a:r>
            <a:endParaRPr lang="en-US" altLang="en-US" sz="2300" dirty="0" smtClean="0"/>
          </a:p>
          <a:p>
            <a:pPr lvl="1">
              <a:buFontTx/>
              <a:buChar char="•"/>
            </a:pPr>
            <a:r>
              <a:rPr lang="en-US" altLang="en-US" sz="2300" dirty="0" smtClean="0"/>
              <a:t>  Transition </a:t>
            </a:r>
            <a:r>
              <a:rPr lang="en-US" altLang="en-US" sz="2300" dirty="0"/>
              <a:t>probabilities </a:t>
            </a:r>
            <a:endParaRPr lang="en-US" altLang="en-US" sz="2300" dirty="0" smtClean="0"/>
          </a:p>
          <a:p>
            <a:pPr lvl="1">
              <a:buFontTx/>
              <a:buChar char="•"/>
            </a:pPr>
            <a:r>
              <a:rPr lang="en-US" altLang="en-US" sz="2300" dirty="0" smtClean="0"/>
              <a:t> Initial </a:t>
            </a:r>
            <a:r>
              <a:rPr lang="en-US" altLang="en-US" sz="2300" dirty="0"/>
              <a:t>probabilities</a:t>
            </a:r>
          </a:p>
          <a:p>
            <a:pPr>
              <a:buFontTx/>
              <a:buChar char="•"/>
            </a:pPr>
            <a:r>
              <a:rPr lang="en-US" sz="2300" dirty="0"/>
              <a:t>In a Markov chain, the future depends only upon the present: NOT upon the past</a:t>
            </a:r>
            <a:endParaRPr lang="en-US" altLang="en-US" sz="2300" dirty="0"/>
          </a:p>
        </p:txBody>
      </p:sp>
      <p:sp>
        <p:nvSpPr>
          <p:cNvPr id="7" name="Rectangle 1028"/>
          <p:cNvSpPr>
            <a:spLocks noGrp="1" noChangeArrowheads="1"/>
          </p:cNvSpPr>
          <p:nvPr>
            <p:ph type="title"/>
          </p:nvPr>
        </p:nvSpPr>
        <p:spPr>
          <a:xfrm>
            <a:off x="838200" y="179388"/>
            <a:ext cx="10515600" cy="649288"/>
          </a:xfrm>
        </p:spPr>
        <p:txBody>
          <a:bodyPr>
            <a:normAutofit fontScale="90000"/>
          </a:bodyPr>
          <a:lstStyle/>
          <a:p>
            <a:pPr algn="ctr"/>
            <a:r>
              <a:rPr lang="en-US" altLang="en-US" b="1" dirty="0"/>
              <a:t>Markov Models</a:t>
            </a:r>
          </a:p>
        </p:txBody>
      </p:sp>
    </p:spTree>
    <p:extLst>
      <p:ext uri="{BB962C8B-B14F-4D97-AF65-F5344CB8AC3E}">
        <p14:creationId xmlns:p14="http://schemas.microsoft.com/office/powerpoint/2010/main" val="75686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716475"/>
            <a:ext cx="10515600" cy="622863"/>
          </a:xfrm>
          <a:prstGeom prst="rect">
            <a:avLst/>
          </a:prstGeom>
        </p:spPr>
        <p:txBody>
          <a:bodyPr vert="horz" wrap="square" lIns="0" tIns="13335" rIns="0" bIns="0" rtlCol="0" anchor="ctr">
            <a:spAutoFit/>
          </a:bodyPr>
          <a:lstStyle/>
          <a:p>
            <a:r>
              <a:rPr lang="en-US" b="1" u="sng" dirty="0"/>
              <a:t>Causes of uncertainty:</a:t>
            </a:r>
          </a:p>
        </p:txBody>
      </p:sp>
      <p:sp>
        <p:nvSpPr>
          <p:cNvPr id="6" name="Content Placeholder 5"/>
          <p:cNvSpPr>
            <a:spLocks noGrp="1"/>
          </p:cNvSpPr>
          <p:nvPr>
            <p:ph idx="1"/>
          </p:nvPr>
        </p:nvSpPr>
        <p:spPr/>
        <p:txBody>
          <a:bodyPr/>
          <a:lstStyle/>
          <a:p>
            <a:r>
              <a:rPr lang="en-US" dirty="0">
                <a:solidFill>
                  <a:srgbClr val="FF0000"/>
                </a:solidFill>
                <a:latin typeface="Comic Sans MS" panose="030F0702030302020204" pitchFamily="66" charset="0"/>
              </a:rPr>
              <a:t>Information occurred from unreliable sources.</a:t>
            </a:r>
          </a:p>
          <a:p>
            <a:r>
              <a:rPr lang="en-US" dirty="0">
                <a:solidFill>
                  <a:srgbClr val="FF0000"/>
                </a:solidFill>
                <a:latin typeface="Comic Sans MS" panose="030F0702030302020204" pitchFamily="66" charset="0"/>
              </a:rPr>
              <a:t>Experimental Errors</a:t>
            </a:r>
          </a:p>
          <a:p>
            <a:r>
              <a:rPr lang="en-US" dirty="0">
                <a:solidFill>
                  <a:srgbClr val="FF0000"/>
                </a:solidFill>
                <a:latin typeface="Comic Sans MS" panose="030F0702030302020204" pitchFamily="66" charset="0"/>
              </a:rPr>
              <a:t>Equipment fault</a:t>
            </a:r>
          </a:p>
          <a:p>
            <a:r>
              <a:rPr lang="en-US" dirty="0">
                <a:solidFill>
                  <a:srgbClr val="FF0000"/>
                </a:solidFill>
                <a:latin typeface="Comic Sans MS" panose="030F0702030302020204" pitchFamily="66" charset="0"/>
              </a:rPr>
              <a:t>Temperature variation</a:t>
            </a:r>
          </a:p>
          <a:p>
            <a:r>
              <a:rPr lang="en-US" dirty="0">
                <a:solidFill>
                  <a:srgbClr val="FF0000"/>
                </a:solidFill>
                <a:latin typeface="Comic Sans MS" panose="030F0702030302020204" pitchFamily="66" charset="0"/>
              </a:rPr>
              <a:t>Climate change.</a:t>
            </a:r>
          </a:p>
          <a:p>
            <a:endParaRPr lang="en-US" dirty="0"/>
          </a:p>
        </p:txBody>
      </p:sp>
      <p:sp>
        <p:nvSpPr>
          <p:cNvPr id="5" name="Date Placeholder 4"/>
          <p:cNvSpPr>
            <a:spLocks noGrp="1"/>
          </p:cNvSpPr>
          <p:nvPr>
            <p:ph type="dt" sz="half" idx="10"/>
          </p:nvPr>
        </p:nvSpPr>
        <p:spPr>
          <a:prstGeom prst="rect">
            <a:avLst/>
          </a:prstGeom>
        </p:spPr>
        <p:txBody>
          <a:bodyPr/>
          <a:lstStyle/>
          <a:p>
            <a:fld id="{86CA926C-94EC-464F-B3DB-76776C8108D5}" type="datetime1">
              <a:rPr lang="en-US" smtClean="0"/>
              <a:t>11/12/2020</a:t>
            </a:fld>
            <a:endParaRPr lang="en-US" dirty="0"/>
          </a:p>
        </p:txBody>
      </p:sp>
      <p:sp>
        <p:nvSpPr>
          <p:cNvPr id="8" name="Slide Number Placeholder 7"/>
          <p:cNvSpPr>
            <a:spLocks noGrp="1"/>
          </p:cNvSpPr>
          <p:nvPr>
            <p:ph type="sldNum" sz="quarter" idx="12"/>
          </p:nvPr>
        </p:nvSpPr>
        <p:spPr/>
        <p:txBody>
          <a:bodyPr/>
          <a:lstStyle/>
          <a:p>
            <a:fld id="{6302C9B9-574C-4C96-BB87-80608D2B0507}" type="slidenum">
              <a:rPr lang="en-US" smtClean="0"/>
              <a:t>4</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03088" y="338370"/>
            <a:ext cx="1161374" cy="130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489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40</a:t>
            </a:fld>
            <a:endParaRPr lang="en-US" dirty="0"/>
          </a:p>
        </p:txBody>
      </p:sp>
      <p:sp>
        <p:nvSpPr>
          <p:cNvPr id="6" name="Rectangle 21"/>
          <p:cNvSpPr>
            <a:spLocks noGrp="1" noChangeArrowheads="1"/>
          </p:cNvSpPr>
          <p:nvPr>
            <p:ph type="title"/>
          </p:nvPr>
        </p:nvSpPr>
        <p:spPr>
          <a:xfrm>
            <a:off x="624840" y="155577"/>
            <a:ext cx="10515600" cy="530223"/>
          </a:xfrm>
        </p:spPr>
        <p:txBody>
          <a:bodyPr>
            <a:normAutofit fontScale="90000"/>
          </a:bodyPr>
          <a:lstStyle/>
          <a:p>
            <a:pPr algn="ctr"/>
            <a:r>
              <a:rPr lang="en-US" altLang="en-US" b="1" dirty="0"/>
              <a:t>Example of Markov Model</a:t>
            </a:r>
          </a:p>
        </p:txBody>
      </p:sp>
      <p:grpSp>
        <p:nvGrpSpPr>
          <p:cNvPr id="7" name="Group 18"/>
          <p:cNvGrpSpPr>
            <a:grpSpLocks/>
          </p:cNvGrpSpPr>
          <p:nvPr/>
        </p:nvGrpSpPr>
        <p:grpSpPr bwMode="auto">
          <a:xfrm>
            <a:off x="3396615" y="821824"/>
            <a:ext cx="4972050" cy="2046288"/>
            <a:chOff x="768" y="1200"/>
            <a:chExt cx="3132" cy="1289"/>
          </a:xfrm>
        </p:grpSpPr>
        <p:sp>
          <p:nvSpPr>
            <p:cNvPr id="8" name="Oval 4"/>
            <p:cNvSpPr>
              <a:spLocks noChangeArrowheads="1"/>
            </p:cNvSpPr>
            <p:nvPr/>
          </p:nvSpPr>
          <p:spPr bwMode="auto">
            <a:xfrm>
              <a:off x="816" y="1536"/>
              <a:ext cx="912"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Text Box 6"/>
            <p:cNvSpPr txBox="1">
              <a:spLocks noChangeArrowheads="1"/>
            </p:cNvSpPr>
            <p:nvPr/>
          </p:nvSpPr>
          <p:spPr bwMode="auto">
            <a:xfrm>
              <a:off x="998" y="1658"/>
              <a:ext cx="37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Rain</a:t>
              </a:r>
            </a:p>
          </p:txBody>
        </p:sp>
        <p:sp>
          <p:nvSpPr>
            <p:cNvPr id="10" name="Oval 7"/>
            <p:cNvSpPr>
              <a:spLocks noChangeArrowheads="1"/>
            </p:cNvSpPr>
            <p:nvPr/>
          </p:nvSpPr>
          <p:spPr bwMode="auto">
            <a:xfrm>
              <a:off x="2928" y="1584"/>
              <a:ext cx="912" cy="52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 name="Text Box 8"/>
            <p:cNvSpPr txBox="1">
              <a:spLocks noChangeArrowheads="1"/>
            </p:cNvSpPr>
            <p:nvPr/>
          </p:nvSpPr>
          <p:spPr bwMode="auto">
            <a:xfrm>
              <a:off x="3216" y="1680"/>
              <a:ext cx="32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Dry</a:t>
              </a:r>
            </a:p>
          </p:txBody>
        </p:sp>
        <p:cxnSp>
          <p:nvCxnSpPr>
            <p:cNvPr id="12" name="AutoShape 9"/>
            <p:cNvCxnSpPr>
              <a:cxnSpLocks noChangeShapeType="1"/>
              <a:stCxn id="8" idx="7"/>
              <a:endCxn id="10" idx="1"/>
            </p:cNvCxnSpPr>
            <p:nvPr/>
          </p:nvCxnSpPr>
          <p:spPr bwMode="auto">
            <a:xfrm rot="5400000" flipV="1">
              <a:off x="2304" y="903"/>
              <a:ext cx="48" cy="1468"/>
            </a:xfrm>
            <a:prstGeom prst="curvedConnector3">
              <a:avLst>
                <a:gd name="adj1" fmla="val -46041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0"/>
            <p:cNvCxnSpPr>
              <a:cxnSpLocks noChangeShapeType="1"/>
              <a:stCxn id="10" idx="3"/>
              <a:endCxn id="8" idx="5"/>
            </p:cNvCxnSpPr>
            <p:nvPr/>
          </p:nvCxnSpPr>
          <p:spPr bwMode="auto">
            <a:xfrm rot="16200000" flipV="1">
              <a:off x="2304" y="1277"/>
              <a:ext cx="48" cy="1468"/>
            </a:xfrm>
            <a:prstGeom prst="curvedConnector3">
              <a:avLst>
                <a:gd name="adj1" fmla="val -460417"/>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2"/>
            <p:cNvCxnSpPr>
              <a:cxnSpLocks noChangeShapeType="1"/>
              <a:stCxn id="8" idx="0"/>
              <a:endCxn id="8" idx="2"/>
            </p:cNvCxnSpPr>
            <p:nvPr/>
          </p:nvCxnSpPr>
          <p:spPr bwMode="auto">
            <a:xfrm rot="16200000" flipH="1" flipV="1">
              <a:off x="912" y="1440"/>
              <a:ext cx="264" cy="456"/>
            </a:xfrm>
            <a:prstGeom prst="curvedConnector4">
              <a:avLst>
                <a:gd name="adj1" fmla="val -54546"/>
                <a:gd name="adj2" fmla="val 13157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10" idx="4"/>
              <a:endCxn id="10" idx="6"/>
            </p:cNvCxnSpPr>
            <p:nvPr/>
          </p:nvCxnSpPr>
          <p:spPr bwMode="auto">
            <a:xfrm rot="5400000" flipH="1" flipV="1">
              <a:off x="3480" y="1752"/>
              <a:ext cx="264" cy="456"/>
            </a:xfrm>
            <a:prstGeom prst="curvedConnector4">
              <a:avLst>
                <a:gd name="adj1" fmla="val -54546"/>
                <a:gd name="adj2" fmla="val 131579"/>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 Box 14"/>
            <p:cNvSpPr txBox="1">
              <a:spLocks noChangeArrowheads="1"/>
            </p:cNvSpPr>
            <p:nvPr/>
          </p:nvSpPr>
          <p:spPr bwMode="auto">
            <a:xfrm>
              <a:off x="2160" y="1200"/>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0.7</a:t>
              </a:r>
            </a:p>
          </p:txBody>
        </p:sp>
        <p:sp>
          <p:nvSpPr>
            <p:cNvPr id="17" name="Text Box 15"/>
            <p:cNvSpPr txBox="1">
              <a:spLocks noChangeArrowheads="1"/>
            </p:cNvSpPr>
            <p:nvPr/>
          </p:nvSpPr>
          <p:spPr bwMode="auto">
            <a:xfrm>
              <a:off x="768" y="1200"/>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0.3</a:t>
              </a:r>
            </a:p>
          </p:txBody>
        </p:sp>
        <p:sp>
          <p:nvSpPr>
            <p:cNvPr id="18" name="Text Box 16"/>
            <p:cNvSpPr txBox="1">
              <a:spLocks noChangeArrowheads="1"/>
            </p:cNvSpPr>
            <p:nvPr/>
          </p:nvSpPr>
          <p:spPr bwMode="auto">
            <a:xfrm>
              <a:off x="2160" y="2256"/>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0.2</a:t>
              </a:r>
            </a:p>
          </p:txBody>
        </p:sp>
        <p:sp>
          <p:nvSpPr>
            <p:cNvPr id="19" name="Text Box 17"/>
            <p:cNvSpPr txBox="1">
              <a:spLocks noChangeArrowheads="1"/>
            </p:cNvSpPr>
            <p:nvPr/>
          </p:nvSpPr>
          <p:spPr bwMode="auto">
            <a:xfrm>
              <a:off x="3600" y="2256"/>
              <a:ext cx="30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0.8</a:t>
              </a:r>
            </a:p>
          </p:txBody>
        </p:sp>
      </p:grpSp>
      <p:sp>
        <p:nvSpPr>
          <p:cNvPr id="20" name="Text Box 20"/>
          <p:cNvSpPr txBox="1">
            <a:spLocks noGrp="1" noChangeArrowheads="1"/>
          </p:cNvSpPr>
          <p:nvPr>
            <p:ph idx="1"/>
          </p:nvPr>
        </p:nvSpPr>
        <p:spPr bwMode="auto">
          <a:xfrm>
            <a:off x="1356360" y="2957511"/>
            <a:ext cx="9997440" cy="3853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dirty="0"/>
              <a:t> Two states : ‘Rain’ and ‘Dry’.</a:t>
            </a:r>
          </a:p>
          <a:p>
            <a:pPr>
              <a:buFontTx/>
              <a:buChar char="•"/>
            </a:pPr>
            <a:r>
              <a:rPr lang="en-US" altLang="en-US" dirty="0"/>
              <a:t> Transition probabilities: </a:t>
            </a:r>
            <a:endParaRPr lang="en-US" altLang="en-US" dirty="0" smtClean="0"/>
          </a:p>
          <a:p>
            <a:pPr>
              <a:buFontTx/>
              <a:buChar char="•"/>
            </a:pPr>
            <a:r>
              <a:rPr lang="en-US" altLang="en-US" sz="3200" dirty="0" smtClean="0"/>
              <a:t>P</a:t>
            </a:r>
            <a:r>
              <a:rPr lang="en-US" altLang="en-US" sz="3200" dirty="0"/>
              <a:t>(</a:t>
            </a:r>
            <a:r>
              <a:rPr lang="en-US" altLang="en-US" dirty="0"/>
              <a:t>‘</a:t>
            </a:r>
            <a:r>
              <a:rPr lang="en-US" altLang="en-US" dirty="0" err="1"/>
              <a:t>Rain’|‘Rain</a:t>
            </a:r>
            <a:r>
              <a:rPr lang="en-US" altLang="en-US" dirty="0"/>
              <a:t>’</a:t>
            </a:r>
            <a:r>
              <a:rPr lang="en-US" altLang="en-US" sz="3200" dirty="0"/>
              <a:t>)</a:t>
            </a:r>
            <a:r>
              <a:rPr lang="en-US" altLang="en-US" dirty="0"/>
              <a:t>=0.3 </a:t>
            </a:r>
            <a:r>
              <a:rPr lang="en-US" altLang="en-US" dirty="0" smtClean="0"/>
              <a:t>,</a:t>
            </a:r>
          </a:p>
          <a:p>
            <a:pPr>
              <a:buFontTx/>
              <a:buChar char="•"/>
            </a:pPr>
            <a:r>
              <a:rPr lang="en-US" altLang="en-US" dirty="0" smtClean="0"/>
              <a:t> </a:t>
            </a:r>
            <a:r>
              <a:rPr lang="en-US" altLang="en-US" sz="3200" dirty="0"/>
              <a:t>P(</a:t>
            </a:r>
            <a:r>
              <a:rPr lang="en-US" altLang="en-US" dirty="0"/>
              <a:t>‘</a:t>
            </a:r>
            <a:r>
              <a:rPr lang="en-US" altLang="en-US" dirty="0" err="1"/>
              <a:t>Dry’|‘Rain</a:t>
            </a:r>
            <a:r>
              <a:rPr lang="en-US" altLang="en-US" dirty="0"/>
              <a:t>’</a:t>
            </a:r>
            <a:r>
              <a:rPr lang="en-US" altLang="en-US" sz="3200" dirty="0"/>
              <a:t>)</a:t>
            </a:r>
            <a:r>
              <a:rPr lang="en-US" altLang="en-US" dirty="0"/>
              <a:t>=0.7 </a:t>
            </a:r>
            <a:r>
              <a:rPr lang="en-US" altLang="en-US" dirty="0" smtClean="0"/>
              <a:t>,</a:t>
            </a:r>
          </a:p>
          <a:p>
            <a:pPr>
              <a:buFontTx/>
              <a:buChar char="•"/>
            </a:pPr>
            <a:r>
              <a:rPr lang="en-US" altLang="en-US" dirty="0" smtClean="0"/>
              <a:t> </a:t>
            </a:r>
            <a:r>
              <a:rPr lang="en-US" altLang="en-US" sz="3200" dirty="0"/>
              <a:t>P(</a:t>
            </a:r>
            <a:r>
              <a:rPr lang="en-US" altLang="en-US" dirty="0"/>
              <a:t>‘</a:t>
            </a:r>
            <a:r>
              <a:rPr lang="en-US" altLang="en-US" dirty="0" err="1"/>
              <a:t>Rain’|‘Dry</a:t>
            </a:r>
            <a:r>
              <a:rPr lang="en-US" altLang="en-US" dirty="0"/>
              <a:t>’</a:t>
            </a:r>
            <a:r>
              <a:rPr lang="en-US" altLang="en-US" sz="3200" dirty="0"/>
              <a:t>)</a:t>
            </a:r>
            <a:r>
              <a:rPr lang="en-US" altLang="en-US" dirty="0"/>
              <a:t>=0.2, </a:t>
            </a:r>
            <a:endParaRPr lang="en-US" altLang="en-US" dirty="0" smtClean="0"/>
          </a:p>
          <a:p>
            <a:pPr>
              <a:buFontTx/>
              <a:buChar char="•"/>
            </a:pPr>
            <a:r>
              <a:rPr lang="en-US" altLang="en-US" sz="3200" dirty="0" smtClean="0"/>
              <a:t>P</a:t>
            </a:r>
            <a:r>
              <a:rPr lang="en-US" altLang="en-US" sz="3200" dirty="0"/>
              <a:t>(</a:t>
            </a:r>
            <a:r>
              <a:rPr lang="en-US" altLang="en-US" dirty="0"/>
              <a:t>‘</a:t>
            </a:r>
            <a:r>
              <a:rPr lang="en-US" altLang="en-US" dirty="0" err="1"/>
              <a:t>Dry’|‘Dry</a:t>
            </a:r>
            <a:r>
              <a:rPr lang="en-US" altLang="en-US" dirty="0"/>
              <a:t>’</a:t>
            </a:r>
            <a:r>
              <a:rPr lang="en-US" altLang="en-US" sz="3200" dirty="0"/>
              <a:t>)</a:t>
            </a:r>
            <a:r>
              <a:rPr lang="en-US" altLang="en-US" dirty="0"/>
              <a:t>=0.8</a:t>
            </a:r>
          </a:p>
          <a:p>
            <a:pPr>
              <a:buFontTx/>
              <a:buChar char="•"/>
            </a:pPr>
            <a:r>
              <a:rPr lang="en-US" altLang="en-US" dirty="0"/>
              <a:t> Initial probabilities: say </a:t>
            </a:r>
            <a:r>
              <a:rPr lang="en-US" altLang="en-US" sz="3200" dirty="0"/>
              <a:t>P(</a:t>
            </a:r>
            <a:r>
              <a:rPr lang="en-US" altLang="en-US" dirty="0"/>
              <a:t>‘Rain’</a:t>
            </a:r>
            <a:r>
              <a:rPr lang="en-US" altLang="en-US" sz="3200" dirty="0"/>
              <a:t>)</a:t>
            </a:r>
            <a:r>
              <a:rPr lang="en-US" altLang="en-US" dirty="0"/>
              <a:t>=0.4 , </a:t>
            </a:r>
            <a:r>
              <a:rPr lang="en-US" altLang="en-US" sz="3200" dirty="0"/>
              <a:t>P(</a:t>
            </a:r>
            <a:r>
              <a:rPr lang="en-US" altLang="en-US" dirty="0"/>
              <a:t>‘Dry’</a:t>
            </a:r>
            <a:r>
              <a:rPr lang="en-US" altLang="en-US" sz="3200" dirty="0"/>
              <a:t>)</a:t>
            </a:r>
            <a:r>
              <a:rPr lang="en-US" altLang="en-US" dirty="0"/>
              <a:t>=0.6 .</a:t>
            </a:r>
          </a:p>
        </p:txBody>
      </p:sp>
    </p:spTree>
    <p:extLst>
      <p:ext uri="{BB962C8B-B14F-4D97-AF65-F5344CB8AC3E}">
        <p14:creationId xmlns:p14="http://schemas.microsoft.com/office/powerpoint/2010/main" val="22776935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41</a:t>
            </a:fld>
            <a:endParaRPr lang="en-US" dirty="0"/>
          </a:p>
        </p:txBody>
      </p:sp>
      <p:pic>
        <p:nvPicPr>
          <p:cNvPr id="6" name="Picture 5"/>
          <p:cNvPicPr>
            <a:picLocks noChangeAspect="1"/>
          </p:cNvPicPr>
          <p:nvPr/>
        </p:nvPicPr>
        <p:blipFill>
          <a:blip r:embed="rId2"/>
          <a:stretch>
            <a:fillRect/>
          </a:stretch>
        </p:blipFill>
        <p:spPr>
          <a:xfrm>
            <a:off x="320040" y="250192"/>
            <a:ext cx="11430000" cy="6106157"/>
          </a:xfrm>
          <a:prstGeom prst="rect">
            <a:avLst/>
          </a:prstGeom>
        </p:spPr>
      </p:pic>
    </p:spTree>
    <p:extLst>
      <p:ext uri="{BB962C8B-B14F-4D97-AF65-F5344CB8AC3E}">
        <p14:creationId xmlns:p14="http://schemas.microsoft.com/office/powerpoint/2010/main" val="38192576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42</a:t>
            </a:fld>
            <a:endParaRPr lang="en-US" dirty="0"/>
          </a:p>
        </p:txBody>
      </p:sp>
      <p:pic>
        <p:nvPicPr>
          <p:cNvPr id="6" name="Picture 5"/>
          <p:cNvPicPr>
            <a:picLocks noChangeAspect="1"/>
          </p:cNvPicPr>
          <p:nvPr/>
        </p:nvPicPr>
        <p:blipFill>
          <a:blip r:embed="rId2"/>
          <a:stretch>
            <a:fillRect/>
          </a:stretch>
        </p:blipFill>
        <p:spPr>
          <a:xfrm>
            <a:off x="655320" y="315358"/>
            <a:ext cx="10698480" cy="6122624"/>
          </a:xfrm>
          <a:prstGeom prst="rect">
            <a:avLst/>
          </a:prstGeom>
        </p:spPr>
      </p:pic>
    </p:spTree>
    <p:extLst>
      <p:ext uri="{BB962C8B-B14F-4D97-AF65-F5344CB8AC3E}">
        <p14:creationId xmlns:p14="http://schemas.microsoft.com/office/powerpoint/2010/main" val="1949031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43</a:t>
            </a:fld>
            <a:endParaRPr lang="en-US" dirty="0"/>
          </a:p>
        </p:txBody>
      </p:sp>
      <p:pic>
        <p:nvPicPr>
          <p:cNvPr id="6" name="Picture 5"/>
          <p:cNvPicPr>
            <a:picLocks noChangeAspect="1"/>
          </p:cNvPicPr>
          <p:nvPr/>
        </p:nvPicPr>
        <p:blipFill>
          <a:blip r:embed="rId2"/>
          <a:stretch>
            <a:fillRect/>
          </a:stretch>
        </p:blipFill>
        <p:spPr>
          <a:xfrm>
            <a:off x="204787" y="105429"/>
            <a:ext cx="11987213" cy="6616046"/>
          </a:xfrm>
          <a:prstGeom prst="rect">
            <a:avLst/>
          </a:prstGeom>
        </p:spPr>
      </p:pic>
    </p:spTree>
    <p:extLst>
      <p:ext uri="{BB962C8B-B14F-4D97-AF65-F5344CB8AC3E}">
        <p14:creationId xmlns:p14="http://schemas.microsoft.com/office/powerpoint/2010/main" val="3489451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44</a:t>
            </a:fld>
            <a:endParaRPr lang="en-US" dirty="0"/>
          </a:p>
        </p:txBody>
      </p:sp>
      <p:pic>
        <p:nvPicPr>
          <p:cNvPr id="6" name="Picture 5"/>
          <p:cNvPicPr>
            <a:picLocks noChangeAspect="1"/>
          </p:cNvPicPr>
          <p:nvPr/>
        </p:nvPicPr>
        <p:blipFill>
          <a:blip r:embed="rId2"/>
          <a:stretch>
            <a:fillRect/>
          </a:stretch>
        </p:blipFill>
        <p:spPr>
          <a:xfrm>
            <a:off x="502920" y="382471"/>
            <a:ext cx="10967362" cy="5973879"/>
          </a:xfrm>
          <a:prstGeom prst="rect">
            <a:avLst/>
          </a:prstGeom>
        </p:spPr>
      </p:pic>
    </p:spTree>
    <p:extLst>
      <p:ext uri="{BB962C8B-B14F-4D97-AF65-F5344CB8AC3E}">
        <p14:creationId xmlns:p14="http://schemas.microsoft.com/office/powerpoint/2010/main" val="3606400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Hidden Markov Model</a:t>
            </a:r>
            <a:endParaRPr lang="en-US" u="sng" dirty="0"/>
          </a:p>
        </p:txBody>
      </p:sp>
      <p:sp>
        <p:nvSpPr>
          <p:cNvPr id="3" name="Content Placeholder 2"/>
          <p:cNvSpPr>
            <a:spLocks noGrp="1"/>
          </p:cNvSpPr>
          <p:nvPr>
            <p:ph idx="1"/>
          </p:nvPr>
        </p:nvSpPr>
        <p:spPr/>
        <p:txBody>
          <a:bodyPr/>
          <a:lstStyle/>
          <a:p>
            <a:r>
              <a:rPr lang="en-US" b="1" dirty="0"/>
              <a:t>Hidden Markov Model</a:t>
            </a:r>
            <a:r>
              <a:rPr lang="en-US" dirty="0"/>
              <a:t> (</a:t>
            </a:r>
            <a:r>
              <a:rPr lang="en-US" b="1" dirty="0"/>
              <a:t>HMM</a:t>
            </a:r>
            <a:r>
              <a:rPr lang="en-US" dirty="0"/>
              <a:t>) is a </a:t>
            </a:r>
            <a:r>
              <a:rPr lang="en-US" dirty="0" smtClean="0">
                <a:hlinkClick r:id="rId2"/>
              </a:rPr>
              <a:t>statistical</a:t>
            </a:r>
            <a:r>
              <a:rPr lang="en-US" dirty="0"/>
              <a:t> </a:t>
            </a:r>
            <a:r>
              <a:rPr lang="en-US" dirty="0">
                <a:hlinkClick r:id="rId3"/>
              </a:rPr>
              <a:t>Markov model</a:t>
            </a:r>
            <a:r>
              <a:rPr lang="en-US" dirty="0"/>
              <a:t> in which the system being modeled is assumed to be a </a:t>
            </a:r>
            <a:r>
              <a:rPr lang="en-US" dirty="0">
                <a:hlinkClick r:id="rId4"/>
              </a:rPr>
              <a:t>Markov process</a:t>
            </a:r>
            <a:r>
              <a:rPr lang="en-US" dirty="0"/>
              <a:t> with unobserved (i.e. </a:t>
            </a:r>
            <a:r>
              <a:rPr lang="en-US" i="1" dirty="0"/>
              <a:t>hidden</a:t>
            </a:r>
            <a:r>
              <a:rPr lang="en-US" dirty="0"/>
              <a:t>) states</a:t>
            </a:r>
            <a:r>
              <a:rPr lang="en-US" dirty="0" smtClean="0"/>
              <a:t>.</a:t>
            </a:r>
          </a:p>
          <a:p>
            <a:endParaRPr lang="en-US" dirty="0"/>
          </a:p>
          <a:p>
            <a:r>
              <a:rPr lang="en-US" dirty="0"/>
              <a:t>Hidden Markov models are especially known for their application in </a:t>
            </a:r>
            <a:r>
              <a:rPr lang="en-US" dirty="0">
                <a:hlinkClick r:id="rId5"/>
              </a:rPr>
              <a:t>reinforcement learning</a:t>
            </a:r>
            <a:r>
              <a:rPr lang="en-US" dirty="0"/>
              <a:t> and </a:t>
            </a:r>
            <a:r>
              <a:rPr lang="en-US" dirty="0">
                <a:hlinkClick r:id="rId6"/>
              </a:rPr>
              <a:t>temporal</a:t>
            </a:r>
            <a:r>
              <a:rPr lang="en-US" dirty="0"/>
              <a:t> </a:t>
            </a:r>
            <a:r>
              <a:rPr lang="en-US" dirty="0">
                <a:hlinkClick r:id="rId7"/>
              </a:rPr>
              <a:t>pattern recognition</a:t>
            </a:r>
            <a:r>
              <a:rPr lang="en-US" dirty="0"/>
              <a:t> such as </a:t>
            </a:r>
            <a:r>
              <a:rPr lang="en-US" dirty="0">
                <a:hlinkClick r:id="rId8"/>
              </a:rPr>
              <a:t>speech</a:t>
            </a:r>
            <a:r>
              <a:rPr lang="en-US" dirty="0"/>
              <a:t>, </a:t>
            </a:r>
            <a:r>
              <a:rPr lang="en-US" dirty="0">
                <a:hlinkClick r:id="rId9"/>
              </a:rPr>
              <a:t>handwriting</a:t>
            </a:r>
            <a:r>
              <a:rPr lang="en-US" dirty="0"/>
              <a:t>, </a:t>
            </a:r>
            <a:r>
              <a:rPr lang="en-US" dirty="0">
                <a:hlinkClick r:id="rId10"/>
              </a:rPr>
              <a:t>gesture recognition</a:t>
            </a:r>
            <a:r>
              <a:rPr lang="en-US" dirty="0"/>
              <a:t>, </a:t>
            </a:r>
            <a:r>
              <a:rPr lang="en-US" dirty="0">
                <a:hlinkClick r:id="rId11"/>
              </a:rPr>
              <a:t>part-of-speech tagging</a:t>
            </a:r>
            <a:r>
              <a:rPr lang="en-US" dirty="0"/>
              <a:t>, musical score following, </a:t>
            </a:r>
            <a:r>
              <a:rPr lang="en-US" dirty="0">
                <a:hlinkClick r:id="rId12"/>
              </a:rPr>
              <a:t>partial discharge</a:t>
            </a:r>
            <a:r>
              <a:rPr lang="en-US" dirty="0"/>
              <a:t>s and </a:t>
            </a:r>
            <a:r>
              <a:rPr lang="en-US" dirty="0">
                <a:hlinkClick r:id="rId13"/>
              </a:rPr>
              <a:t>bioinformatics</a:t>
            </a:r>
            <a:r>
              <a:rPr lang="en-US" dirty="0"/>
              <a:t>.</a:t>
            </a: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45</a:t>
            </a:fld>
            <a:endParaRPr lang="en-US" dirty="0"/>
          </a:p>
        </p:txBody>
      </p:sp>
    </p:spTree>
    <p:extLst>
      <p:ext uri="{BB962C8B-B14F-4D97-AF65-F5344CB8AC3E}">
        <p14:creationId xmlns:p14="http://schemas.microsoft.com/office/powerpoint/2010/main" val="33108736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Terminology in HMM</a:t>
            </a:r>
            <a:endParaRPr lang="en-US" u="sng" dirty="0"/>
          </a:p>
        </p:txBody>
      </p:sp>
      <p:sp>
        <p:nvSpPr>
          <p:cNvPr id="3" name="Content Placeholder 2"/>
          <p:cNvSpPr>
            <a:spLocks noGrp="1"/>
          </p:cNvSpPr>
          <p:nvPr>
            <p:ph idx="1"/>
          </p:nvPr>
        </p:nvSpPr>
        <p:spPr/>
        <p:txBody>
          <a:bodyPr/>
          <a:lstStyle/>
          <a:p>
            <a:r>
              <a:rPr lang="en-US" dirty="0"/>
              <a:t>The term hidden refers to the first order Markov process behind the observation</a:t>
            </a:r>
            <a:r>
              <a:rPr lang="en-US" dirty="0" smtClean="0"/>
              <a:t>.</a:t>
            </a:r>
          </a:p>
          <a:p>
            <a:r>
              <a:rPr lang="en-US" dirty="0" smtClean="0"/>
              <a:t> </a:t>
            </a:r>
            <a:r>
              <a:rPr lang="en-US" dirty="0"/>
              <a:t>Observation refers to </a:t>
            </a:r>
            <a:r>
              <a:rPr lang="en-US" u="sng" dirty="0"/>
              <a:t>the data we know and can observe</a:t>
            </a:r>
            <a:r>
              <a:rPr lang="en-US" dirty="0"/>
              <a:t>. Markov process is shown by the interaction between “Rainy” and “Sunny” in the below diagram and each of these are </a:t>
            </a:r>
            <a:r>
              <a:rPr lang="en-US" b="1" dirty="0"/>
              <a:t>HIDDEN STATES</a:t>
            </a:r>
            <a:r>
              <a:rPr lang="en-US" dirty="0" smtClean="0"/>
              <a:t>.</a:t>
            </a:r>
          </a:p>
          <a:p>
            <a:endParaRPr lang="en-US" dirty="0"/>
          </a:p>
          <a:p>
            <a:r>
              <a:rPr lang="en-US" dirty="0" smtClean="0"/>
              <a:t>Refer the figure in next slide:</a:t>
            </a:r>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46</a:t>
            </a:fld>
            <a:endParaRPr lang="en-US" dirty="0"/>
          </a:p>
        </p:txBody>
      </p:sp>
    </p:spTree>
    <p:extLst>
      <p:ext uri="{BB962C8B-B14F-4D97-AF65-F5344CB8AC3E}">
        <p14:creationId xmlns:p14="http://schemas.microsoft.com/office/powerpoint/2010/main" val="13271021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47</a:t>
            </a:fld>
            <a:endParaRPr lang="en-US" dirty="0"/>
          </a:p>
        </p:txBody>
      </p:sp>
      <p:pic>
        <p:nvPicPr>
          <p:cNvPr id="6" name="Picture 5"/>
          <p:cNvPicPr>
            <a:picLocks noChangeAspect="1"/>
          </p:cNvPicPr>
          <p:nvPr/>
        </p:nvPicPr>
        <p:blipFill>
          <a:blip r:embed="rId2"/>
          <a:stretch>
            <a:fillRect/>
          </a:stretch>
        </p:blipFill>
        <p:spPr>
          <a:xfrm>
            <a:off x="0" y="0"/>
            <a:ext cx="11156633" cy="6403181"/>
          </a:xfrm>
          <a:prstGeom prst="rect">
            <a:avLst/>
          </a:prstGeom>
        </p:spPr>
      </p:pic>
    </p:spTree>
    <p:extLst>
      <p:ext uri="{BB962C8B-B14F-4D97-AF65-F5344CB8AC3E}">
        <p14:creationId xmlns:p14="http://schemas.microsoft.com/office/powerpoint/2010/main" val="42788897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48</a:t>
            </a:fld>
            <a:endParaRPr lang="en-US" dirty="0"/>
          </a:p>
        </p:txBody>
      </p:sp>
      <p:pic>
        <p:nvPicPr>
          <p:cNvPr id="6" name="Picture 5"/>
          <p:cNvPicPr>
            <a:picLocks noChangeAspect="1"/>
          </p:cNvPicPr>
          <p:nvPr/>
        </p:nvPicPr>
        <p:blipFill>
          <a:blip r:embed="rId2"/>
          <a:stretch>
            <a:fillRect/>
          </a:stretch>
        </p:blipFill>
        <p:spPr>
          <a:xfrm>
            <a:off x="723899" y="261937"/>
            <a:ext cx="10029825" cy="6276975"/>
          </a:xfrm>
          <a:prstGeom prst="rect">
            <a:avLst/>
          </a:prstGeom>
        </p:spPr>
      </p:pic>
    </p:spTree>
    <p:extLst>
      <p:ext uri="{BB962C8B-B14F-4D97-AF65-F5344CB8AC3E}">
        <p14:creationId xmlns:p14="http://schemas.microsoft.com/office/powerpoint/2010/main" val="37244841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49</a:t>
            </a:fld>
            <a:endParaRPr lang="en-US" dirty="0"/>
          </a:p>
        </p:txBody>
      </p:sp>
      <p:pic>
        <p:nvPicPr>
          <p:cNvPr id="6" name="Picture 5"/>
          <p:cNvPicPr>
            <a:picLocks noChangeAspect="1"/>
          </p:cNvPicPr>
          <p:nvPr/>
        </p:nvPicPr>
        <p:blipFill>
          <a:blip r:embed="rId2"/>
          <a:stretch>
            <a:fillRect/>
          </a:stretch>
        </p:blipFill>
        <p:spPr>
          <a:xfrm>
            <a:off x="604837" y="196454"/>
            <a:ext cx="10296527" cy="2899568"/>
          </a:xfrm>
          <a:prstGeom prst="rect">
            <a:avLst/>
          </a:prstGeom>
        </p:spPr>
      </p:pic>
      <p:pic>
        <p:nvPicPr>
          <p:cNvPr id="7" name="Picture 6"/>
          <p:cNvPicPr>
            <a:picLocks noChangeAspect="1"/>
          </p:cNvPicPr>
          <p:nvPr/>
        </p:nvPicPr>
        <p:blipFill>
          <a:blip r:embed="rId3"/>
          <a:stretch>
            <a:fillRect/>
          </a:stretch>
        </p:blipFill>
        <p:spPr>
          <a:xfrm>
            <a:off x="509587" y="3096023"/>
            <a:ext cx="10296527" cy="2976166"/>
          </a:xfrm>
          <a:prstGeom prst="rect">
            <a:avLst/>
          </a:prstGeom>
        </p:spPr>
      </p:pic>
      <p:pic>
        <p:nvPicPr>
          <p:cNvPr id="8" name="Picture 7"/>
          <p:cNvPicPr>
            <a:picLocks noChangeAspect="1"/>
          </p:cNvPicPr>
          <p:nvPr/>
        </p:nvPicPr>
        <p:blipFill>
          <a:blip r:embed="rId3"/>
          <a:stretch>
            <a:fillRect/>
          </a:stretch>
        </p:blipFill>
        <p:spPr>
          <a:xfrm>
            <a:off x="604838" y="3096022"/>
            <a:ext cx="10296527" cy="2976166"/>
          </a:xfrm>
          <a:prstGeom prst="rect">
            <a:avLst/>
          </a:prstGeom>
        </p:spPr>
      </p:pic>
    </p:spTree>
    <p:extLst>
      <p:ext uri="{BB962C8B-B14F-4D97-AF65-F5344CB8AC3E}">
        <p14:creationId xmlns:p14="http://schemas.microsoft.com/office/powerpoint/2010/main" val="847361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1221" y="520101"/>
            <a:ext cx="6367780" cy="622863"/>
          </a:xfrm>
          <a:prstGeom prst="rect">
            <a:avLst/>
          </a:prstGeom>
        </p:spPr>
        <p:txBody>
          <a:bodyPr vert="horz" wrap="square" lIns="0" tIns="13335" rIns="0" bIns="0" rtlCol="0" anchor="ctr">
            <a:spAutoFit/>
          </a:bodyPr>
          <a:lstStyle/>
          <a:p>
            <a:r>
              <a:rPr lang="en-US" b="1" u="sng" dirty="0"/>
              <a:t>Probabilistic </a:t>
            </a:r>
            <a:r>
              <a:rPr lang="en-US" b="1" u="sng" dirty="0" smtClean="0"/>
              <a:t>reasoning</a:t>
            </a:r>
            <a:endParaRPr lang="en-US" b="1" u="sng" dirty="0"/>
          </a:p>
        </p:txBody>
      </p:sp>
      <p:sp>
        <p:nvSpPr>
          <p:cNvPr id="5" name="Date Placeholder 4"/>
          <p:cNvSpPr>
            <a:spLocks noGrp="1"/>
          </p:cNvSpPr>
          <p:nvPr>
            <p:ph type="dt" sz="half" idx="4294967295"/>
          </p:nvPr>
        </p:nvSpPr>
        <p:spPr>
          <a:xfrm>
            <a:off x="1981200" y="6377940"/>
            <a:ext cx="2103120" cy="342900"/>
          </a:xfrm>
          <a:prstGeom prst="rect">
            <a:avLst/>
          </a:prstGeom>
        </p:spPr>
        <p:txBody>
          <a:bodyPr/>
          <a:lstStyle/>
          <a:p>
            <a:fld id="{0B2DE1B3-26A5-4AEC-AD5B-C31BC898BEEB}" type="datetime1">
              <a:rPr lang="en-US" smtClean="0"/>
              <a:t>11/12/2020</a:t>
            </a:fld>
            <a:endParaRPr lang="en-US" dirty="0"/>
          </a:p>
        </p:txBody>
      </p:sp>
      <p:pic>
        <p:nvPicPr>
          <p:cNvPr id="7"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1231" y="489972"/>
            <a:ext cx="911169" cy="105747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6302C9B9-574C-4C96-BB87-80608D2B0507}" type="slidenum">
              <a:rPr lang="en-US" smtClean="0"/>
              <a:t>5</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200" y="1816780"/>
            <a:ext cx="7248293" cy="3484792"/>
          </a:xfrm>
          <a:prstGeom prst="rect">
            <a:avLst/>
          </a:prstGeom>
        </p:spPr>
      </p:pic>
    </p:spTree>
    <p:extLst>
      <p:ext uri="{BB962C8B-B14F-4D97-AF65-F5344CB8AC3E}">
        <p14:creationId xmlns:p14="http://schemas.microsoft.com/office/powerpoint/2010/main" val="3668652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50</a:t>
            </a:fld>
            <a:endParaRPr lang="en-US" dirty="0"/>
          </a:p>
        </p:txBody>
      </p:sp>
      <p:pic>
        <p:nvPicPr>
          <p:cNvPr id="6" name="Picture 5"/>
          <p:cNvPicPr>
            <a:picLocks noChangeAspect="1"/>
          </p:cNvPicPr>
          <p:nvPr/>
        </p:nvPicPr>
        <p:blipFill>
          <a:blip r:embed="rId2"/>
          <a:stretch>
            <a:fillRect/>
          </a:stretch>
        </p:blipFill>
        <p:spPr>
          <a:xfrm>
            <a:off x="1033463" y="106760"/>
            <a:ext cx="7837216" cy="4066210"/>
          </a:xfrm>
          <a:prstGeom prst="rect">
            <a:avLst/>
          </a:prstGeom>
        </p:spPr>
      </p:pic>
      <p:pic>
        <p:nvPicPr>
          <p:cNvPr id="7" name="Picture 6"/>
          <p:cNvPicPr>
            <a:picLocks noChangeAspect="1"/>
          </p:cNvPicPr>
          <p:nvPr/>
        </p:nvPicPr>
        <p:blipFill>
          <a:blip r:embed="rId3"/>
          <a:stretch>
            <a:fillRect/>
          </a:stretch>
        </p:blipFill>
        <p:spPr>
          <a:xfrm>
            <a:off x="633412" y="4172970"/>
            <a:ext cx="10210801" cy="2509968"/>
          </a:xfrm>
          <a:prstGeom prst="rect">
            <a:avLst/>
          </a:prstGeom>
        </p:spPr>
      </p:pic>
    </p:spTree>
    <p:extLst>
      <p:ext uri="{BB962C8B-B14F-4D97-AF65-F5344CB8AC3E}">
        <p14:creationId xmlns:p14="http://schemas.microsoft.com/office/powerpoint/2010/main" val="15761476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51</a:t>
            </a:fld>
            <a:endParaRPr lang="en-US" dirty="0"/>
          </a:p>
        </p:txBody>
      </p:sp>
      <p:pic>
        <p:nvPicPr>
          <p:cNvPr id="6" name="Picture 5"/>
          <p:cNvPicPr>
            <a:picLocks noChangeAspect="1"/>
          </p:cNvPicPr>
          <p:nvPr/>
        </p:nvPicPr>
        <p:blipFill>
          <a:blip r:embed="rId2"/>
          <a:stretch>
            <a:fillRect/>
          </a:stretch>
        </p:blipFill>
        <p:spPr>
          <a:xfrm>
            <a:off x="404812" y="623887"/>
            <a:ext cx="11153775" cy="4524375"/>
          </a:xfrm>
          <a:prstGeom prst="rect">
            <a:avLst/>
          </a:prstGeom>
        </p:spPr>
      </p:pic>
    </p:spTree>
    <p:extLst>
      <p:ext uri="{BB962C8B-B14F-4D97-AF65-F5344CB8AC3E}">
        <p14:creationId xmlns:p14="http://schemas.microsoft.com/office/powerpoint/2010/main" val="41246586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52</a:t>
            </a:fld>
            <a:endParaRPr lang="en-US" dirty="0"/>
          </a:p>
        </p:txBody>
      </p:sp>
      <p:pic>
        <p:nvPicPr>
          <p:cNvPr id="6" name="Picture 5"/>
          <p:cNvPicPr>
            <a:picLocks noChangeAspect="1"/>
          </p:cNvPicPr>
          <p:nvPr/>
        </p:nvPicPr>
        <p:blipFill>
          <a:blip r:embed="rId3"/>
          <a:stretch>
            <a:fillRect/>
          </a:stretch>
        </p:blipFill>
        <p:spPr>
          <a:xfrm>
            <a:off x="518160" y="341150"/>
            <a:ext cx="10865755" cy="6015200"/>
          </a:xfrm>
          <a:prstGeom prst="rect">
            <a:avLst/>
          </a:prstGeom>
        </p:spPr>
      </p:pic>
    </p:spTree>
    <p:extLst>
      <p:ext uri="{BB962C8B-B14F-4D97-AF65-F5344CB8AC3E}">
        <p14:creationId xmlns:p14="http://schemas.microsoft.com/office/powerpoint/2010/main" val="21912663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53</a:t>
            </a:fld>
            <a:endParaRPr lang="en-US" dirty="0"/>
          </a:p>
        </p:txBody>
      </p:sp>
      <p:pic>
        <p:nvPicPr>
          <p:cNvPr id="6" name="Picture 5"/>
          <p:cNvPicPr>
            <a:picLocks noChangeAspect="1"/>
          </p:cNvPicPr>
          <p:nvPr/>
        </p:nvPicPr>
        <p:blipFill>
          <a:blip r:embed="rId2"/>
          <a:stretch>
            <a:fillRect/>
          </a:stretch>
        </p:blipFill>
        <p:spPr>
          <a:xfrm>
            <a:off x="296423" y="284274"/>
            <a:ext cx="11599153" cy="5149739"/>
          </a:xfrm>
          <a:prstGeom prst="rect">
            <a:avLst/>
          </a:prstGeom>
          <a:ln>
            <a:solidFill>
              <a:schemeClr val="tx1"/>
            </a:solidFill>
          </a:ln>
        </p:spPr>
      </p:pic>
    </p:spTree>
    <p:extLst>
      <p:ext uri="{BB962C8B-B14F-4D97-AF65-F5344CB8AC3E}">
        <p14:creationId xmlns:p14="http://schemas.microsoft.com/office/powerpoint/2010/main" val="42293184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54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 y="261937"/>
            <a:ext cx="7196138" cy="5541026"/>
          </a:xfrm>
          <a:prstGeom prst="rect">
            <a:avLst/>
          </a:prstGeom>
        </p:spPr>
      </p:pic>
      <p:sp>
        <p:nvSpPr>
          <p:cNvPr id="7" name="Title 3"/>
          <p:cNvSpPr txBox="1">
            <a:spLocks/>
          </p:cNvSpPr>
          <p:nvPr/>
        </p:nvSpPr>
        <p:spPr>
          <a:xfrm>
            <a:off x="7860506" y="1460254"/>
            <a:ext cx="4243388" cy="432618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t>OBSERVATIONS</a:t>
            </a:r>
            <a:r>
              <a:rPr lang="en-US" sz="2800" dirty="0" smtClean="0"/>
              <a:t> are known data and refers to “Walk”, “Shop”, and “Clean” in the above diagram. </a:t>
            </a:r>
            <a:br>
              <a:rPr lang="en-US" sz="2800" dirty="0" smtClean="0"/>
            </a:br>
            <a:r>
              <a:rPr lang="en-US" sz="2800" dirty="0" smtClean="0"/>
              <a:t>In machine learning sense, observation is our training data, and the number of hidden states is our hyper parameter for our model. Evaluation of the model will be discussed later.</a:t>
            </a:r>
            <a:endParaRPr lang="en-US" sz="2800" dirty="0"/>
          </a:p>
        </p:txBody>
      </p:sp>
    </p:spTree>
    <p:extLst>
      <p:ext uri="{BB962C8B-B14F-4D97-AF65-F5344CB8AC3E}">
        <p14:creationId xmlns:p14="http://schemas.microsoft.com/office/powerpoint/2010/main" val="24538043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55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923" y="621323"/>
            <a:ext cx="9601200" cy="4982308"/>
          </a:xfrm>
          <a:prstGeom prst="rect">
            <a:avLst/>
          </a:prstGeom>
        </p:spPr>
      </p:pic>
    </p:spTree>
    <p:extLst>
      <p:ext uri="{BB962C8B-B14F-4D97-AF65-F5344CB8AC3E}">
        <p14:creationId xmlns:p14="http://schemas.microsoft.com/office/powerpoint/2010/main" val="263446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5894998"/>
          </a:xfrm>
        </p:spPr>
        <p:txBody>
          <a:bodyPr>
            <a:normAutofit/>
          </a:bodyPr>
          <a:lstStyle/>
          <a:p>
            <a:r>
              <a:rPr lang="en-US" sz="3200" dirty="0"/>
              <a:t>T = don’t have any observation yet, N = 2, M = 3, Q = {“Rainy”, “Sunny”}, V = {“Walk”, “Shop”, “Clean</a:t>
            </a:r>
            <a:r>
              <a:rPr lang="en-US" sz="3200" dirty="0" smtClean="0"/>
              <a:t>”}</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b="1" dirty="0"/>
              <a:t>State transition probabilities</a:t>
            </a:r>
            <a:r>
              <a:rPr lang="en-US" sz="3200" dirty="0"/>
              <a:t> are the arrows pointing to each hidden state. </a:t>
            </a:r>
            <a:r>
              <a:rPr lang="en-US" sz="3200" b="1" dirty="0"/>
              <a:t>Observation probability matrix</a:t>
            </a:r>
            <a:r>
              <a:rPr lang="en-US" sz="3200" dirty="0"/>
              <a:t> are the blue and red arrows pointing to each observations from each hidden state. The matrix are row stochastic meaning the rows add up to 1.</a:t>
            </a:r>
            <a:br>
              <a:rPr lang="en-US" sz="3200" dirty="0"/>
            </a:br>
            <a:endParaRPr lang="en-US" sz="3200" dirty="0"/>
          </a:p>
        </p:txBody>
      </p:sp>
      <p:sp>
        <p:nvSpPr>
          <p:cNvPr id="2" name="Date Placeholder 1"/>
          <p:cNvSpPr>
            <a:spLocks noGrp="1"/>
          </p:cNvSpPr>
          <p:nvPr>
            <p:ph type="dt" sz="half" idx="10"/>
          </p:nvPr>
        </p:nvSpPr>
        <p:spPr/>
        <p:txBody>
          <a:bodyPr/>
          <a:lstStyle/>
          <a:p>
            <a:fld id="{768A7CC4-FAB2-4964-A3BC-1B7FB5E0BDC9}" type="datetime1">
              <a:rPr lang="en-US" smtClean="0"/>
              <a:t>11/12/2020</a:t>
            </a:fld>
            <a:endParaRPr lang="en-US" dirty="0"/>
          </a:p>
        </p:txBody>
      </p:sp>
      <p:sp>
        <p:nvSpPr>
          <p:cNvPr id="3" name="Slide Number Placeholder 2"/>
          <p:cNvSpPr>
            <a:spLocks noGrp="1"/>
          </p:cNvSpPr>
          <p:nvPr>
            <p:ph type="sldNum" sz="quarter" idx="12"/>
          </p:nvPr>
        </p:nvSpPr>
        <p:spPr/>
        <p:txBody>
          <a:bodyPr/>
          <a:lstStyle/>
          <a:p>
            <a:fld id="{6302C9B9-574C-4C96-BB87-80608D2B0507}" type="slidenum">
              <a:rPr lang="en-US" smtClean="0"/>
              <a:t>56</a:t>
            </a:fld>
            <a:endParaRPr lang="en-US" dirty="0"/>
          </a:p>
        </p:txBody>
      </p:sp>
    </p:spTree>
    <p:extLst>
      <p:ext uri="{BB962C8B-B14F-4D97-AF65-F5344CB8AC3E}">
        <p14:creationId xmlns:p14="http://schemas.microsoft.com/office/powerpoint/2010/main" val="40310072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57</a:t>
            </a:fld>
            <a:endParaRPr lang="en-US" dirty="0"/>
          </a:p>
        </p:txBody>
      </p:sp>
      <p:pic>
        <p:nvPicPr>
          <p:cNvPr id="5" name="Picture 4"/>
          <p:cNvPicPr>
            <a:picLocks noChangeAspect="1"/>
          </p:cNvPicPr>
          <p:nvPr/>
        </p:nvPicPr>
        <p:blipFill>
          <a:blip r:embed="rId2"/>
          <a:stretch>
            <a:fillRect/>
          </a:stretch>
        </p:blipFill>
        <p:spPr>
          <a:xfrm>
            <a:off x="456663" y="904807"/>
            <a:ext cx="11201400" cy="5451543"/>
          </a:xfrm>
          <a:prstGeom prst="rect">
            <a:avLst/>
          </a:prstGeom>
          <a:ln>
            <a:solidFill>
              <a:schemeClr val="tx1"/>
            </a:solidFill>
          </a:ln>
        </p:spPr>
      </p:pic>
    </p:spTree>
    <p:extLst>
      <p:ext uri="{BB962C8B-B14F-4D97-AF65-F5344CB8AC3E}">
        <p14:creationId xmlns:p14="http://schemas.microsoft.com/office/powerpoint/2010/main" val="378882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58</a:t>
            </a:fld>
            <a:endParaRPr lang="en-US" dirty="0"/>
          </a:p>
        </p:txBody>
      </p:sp>
      <p:sp>
        <p:nvSpPr>
          <p:cNvPr id="5" name="Title 1"/>
          <p:cNvSpPr>
            <a:spLocks noGrp="1"/>
          </p:cNvSpPr>
          <p:nvPr>
            <p:ph type="title"/>
          </p:nvPr>
        </p:nvSpPr>
        <p:spPr>
          <a:xfrm>
            <a:off x="838200" y="365125"/>
            <a:ext cx="10515600" cy="987157"/>
          </a:xfrm>
        </p:spPr>
        <p:txBody>
          <a:bodyPr/>
          <a:lstStyle/>
          <a:p>
            <a:pPr algn="ctr"/>
            <a:r>
              <a:rPr lang="en-IN" b="1" dirty="0" smtClean="0"/>
              <a:t>HMM : Assumptions</a:t>
            </a:r>
            <a:endParaRPr lang="en-IN" b="1" dirty="0"/>
          </a:p>
        </p:txBody>
      </p:sp>
      <p:pic>
        <p:nvPicPr>
          <p:cNvPr id="6" name="Picture 5"/>
          <p:cNvPicPr>
            <a:picLocks noChangeAspect="1"/>
          </p:cNvPicPr>
          <p:nvPr/>
        </p:nvPicPr>
        <p:blipFill>
          <a:blip r:embed="rId2"/>
          <a:stretch>
            <a:fillRect/>
          </a:stretch>
        </p:blipFill>
        <p:spPr>
          <a:xfrm>
            <a:off x="528637" y="1493524"/>
            <a:ext cx="9658351" cy="4095539"/>
          </a:xfrm>
          <a:prstGeom prst="rect">
            <a:avLst/>
          </a:prstGeom>
        </p:spPr>
      </p:pic>
    </p:spTree>
    <p:extLst>
      <p:ext uri="{BB962C8B-B14F-4D97-AF65-F5344CB8AC3E}">
        <p14:creationId xmlns:p14="http://schemas.microsoft.com/office/powerpoint/2010/main" val="6871934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59</a:t>
            </a:fld>
            <a:endParaRPr lang="en-US" dirty="0"/>
          </a:p>
        </p:txBody>
      </p:sp>
      <p:pic>
        <p:nvPicPr>
          <p:cNvPr id="5" name="Picture 4"/>
          <p:cNvPicPr>
            <a:picLocks noChangeAspect="1"/>
          </p:cNvPicPr>
          <p:nvPr/>
        </p:nvPicPr>
        <p:blipFill>
          <a:blip r:embed="rId2"/>
          <a:stretch>
            <a:fillRect/>
          </a:stretch>
        </p:blipFill>
        <p:spPr>
          <a:xfrm>
            <a:off x="571500" y="1352283"/>
            <a:ext cx="9401175" cy="4379385"/>
          </a:xfrm>
          <a:prstGeom prst="rect">
            <a:avLst/>
          </a:prstGeom>
        </p:spPr>
      </p:pic>
      <p:sp>
        <p:nvSpPr>
          <p:cNvPr id="6" name="Title 1"/>
          <p:cNvSpPr>
            <a:spLocks noGrp="1"/>
          </p:cNvSpPr>
          <p:nvPr>
            <p:ph type="title"/>
          </p:nvPr>
        </p:nvSpPr>
        <p:spPr/>
        <p:txBody>
          <a:bodyPr/>
          <a:lstStyle/>
          <a:p>
            <a:pPr algn="ctr"/>
            <a:r>
              <a:rPr lang="en-IN" b="1" dirty="0" smtClean="0"/>
              <a:t>HMM : Definition</a:t>
            </a:r>
            <a:endParaRPr lang="en-IN" b="1" dirty="0"/>
          </a:p>
        </p:txBody>
      </p:sp>
    </p:spTree>
    <p:extLst>
      <p:ext uri="{BB962C8B-B14F-4D97-AF65-F5344CB8AC3E}">
        <p14:creationId xmlns:p14="http://schemas.microsoft.com/office/powerpoint/2010/main" val="1006325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82940"/>
            <a:ext cx="10515600" cy="689932"/>
          </a:xfrm>
          <a:prstGeom prst="rect">
            <a:avLst/>
          </a:prstGeom>
        </p:spPr>
        <p:txBody>
          <a:bodyPr vert="horz" wrap="square" lIns="0" tIns="12700" rIns="0" bIns="0" rtlCol="0" anchor="ctr">
            <a:spAutoFit/>
          </a:bodyPr>
          <a:lstStyle/>
          <a:p>
            <a:pPr marL="2672715" marR="5080" indent="-2660650" algn="ctr">
              <a:lnSpc>
                <a:spcPct val="100000"/>
              </a:lnSpc>
              <a:spcBef>
                <a:spcPts val="100"/>
              </a:spcBef>
            </a:pPr>
            <a:r>
              <a:rPr lang="en-US" b="1" u="sng" dirty="0"/>
              <a:t>Need of </a:t>
            </a:r>
            <a:r>
              <a:rPr lang="en-US" b="1" u="sng" dirty="0" smtClean="0"/>
              <a:t>probabilistic reasoning in </a:t>
            </a:r>
            <a:r>
              <a:rPr lang="en-US" b="1" u="sng" dirty="0"/>
              <a:t>AI</a:t>
            </a:r>
            <a:endParaRPr b="1" u="sng" dirty="0">
              <a:latin typeface="+mn-lt"/>
            </a:endParaRPr>
          </a:p>
        </p:txBody>
      </p:sp>
      <p:sp>
        <p:nvSpPr>
          <p:cNvPr id="9" name="Content Placeholder 8"/>
          <p:cNvSpPr>
            <a:spLocks noGrp="1"/>
          </p:cNvSpPr>
          <p:nvPr>
            <p:ph idx="1"/>
          </p:nvPr>
        </p:nvSpPr>
        <p:spPr>
          <a:xfrm>
            <a:off x="838200" y="2230244"/>
            <a:ext cx="10515600" cy="4716965"/>
          </a:xfrm>
        </p:spPr>
        <p:txBody>
          <a:bodyPr/>
          <a:lstStyle/>
          <a:p>
            <a:r>
              <a:rPr lang="en-US" dirty="0">
                <a:solidFill>
                  <a:srgbClr val="FF0000"/>
                </a:solidFill>
                <a:latin typeface="Comic Sans MS" panose="030F0702030302020204" pitchFamily="66" charset="0"/>
              </a:rPr>
              <a:t>When there are unpredictable outcomes</a:t>
            </a:r>
            <a:r>
              <a:rPr lang="en-US" dirty="0" smtClean="0">
                <a:solidFill>
                  <a:srgbClr val="FF0000"/>
                </a:solidFill>
                <a:latin typeface="Comic Sans MS" panose="030F0702030302020204" pitchFamily="66" charset="0"/>
              </a:rPr>
              <a:t>.</a:t>
            </a:r>
          </a:p>
          <a:p>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When specifications or possibilities of predicates becomes too large to handle</a:t>
            </a:r>
            <a:r>
              <a:rPr lang="en-US" dirty="0" smtClean="0">
                <a:solidFill>
                  <a:srgbClr val="FF0000"/>
                </a:solidFill>
                <a:latin typeface="Comic Sans MS" panose="030F0702030302020204" pitchFamily="66" charset="0"/>
              </a:rPr>
              <a:t>.</a:t>
            </a:r>
          </a:p>
          <a:p>
            <a:pPr marL="0" indent="0">
              <a:buNone/>
            </a:pPr>
            <a:endParaRPr lang="en-US" dirty="0">
              <a:solidFill>
                <a:srgbClr val="FF0000"/>
              </a:solidFill>
              <a:latin typeface="Comic Sans MS" panose="030F0702030302020204" pitchFamily="66" charset="0"/>
            </a:endParaRPr>
          </a:p>
          <a:p>
            <a:r>
              <a:rPr lang="en-US" dirty="0">
                <a:solidFill>
                  <a:srgbClr val="FF0000"/>
                </a:solidFill>
                <a:latin typeface="Comic Sans MS" panose="030F0702030302020204" pitchFamily="66" charset="0"/>
              </a:rPr>
              <a:t>When an unknown error occurs during an experiment.</a:t>
            </a:r>
          </a:p>
          <a:p>
            <a:endParaRPr lang="en-US" dirty="0"/>
          </a:p>
        </p:txBody>
      </p:sp>
      <p:sp>
        <p:nvSpPr>
          <p:cNvPr id="8" name="Date Placeholder 7"/>
          <p:cNvSpPr>
            <a:spLocks noGrp="1"/>
          </p:cNvSpPr>
          <p:nvPr>
            <p:ph type="dt" sz="half" idx="10"/>
          </p:nvPr>
        </p:nvSpPr>
        <p:spPr>
          <a:prstGeom prst="rect">
            <a:avLst/>
          </a:prstGeom>
        </p:spPr>
        <p:txBody>
          <a:bodyPr/>
          <a:lstStyle/>
          <a:p>
            <a:fld id="{B164235B-39D5-408A-A583-4F5DCB0146D9}" type="datetime1">
              <a:rPr lang="en-US" smtClean="0"/>
              <a:t>11/12/2020</a:t>
            </a:fld>
            <a:endParaRPr lang="en-US" dirty="0"/>
          </a:p>
        </p:txBody>
      </p:sp>
      <p:sp>
        <p:nvSpPr>
          <p:cNvPr id="11" name="Slide Number Placeholder 10"/>
          <p:cNvSpPr>
            <a:spLocks noGrp="1"/>
          </p:cNvSpPr>
          <p:nvPr>
            <p:ph type="sldNum" sz="quarter" idx="12"/>
          </p:nvPr>
        </p:nvSpPr>
        <p:spPr/>
        <p:txBody>
          <a:bodyPr/>
          <a:lstStyle/>
          <a:p>
            <a:fld id="{6302C9B9-574C-4C96-BB87-80608D2B0507}" type="slidenum">
              <a:rPr lang="en-US" smtClean="0"/>
              <a:t>6</a:t>
            </a:fld>
            <a:endParaRPr lang="en-US" dirty="0"/>
          </a:p>
        </p:txBody>
      </p:sp>
      <p:sp>
        <p:nvSpPr>
          <p:cNvPr id="4" name="object 4"/>
          <p:cNvSpPr txBox="1"/>
          <p:nvPr/>
        </p:nvSpPr>
        <p:spPr>
          <a:xfrm>
            <a:off x="2402840" y="1991995"/>
            <a:ext cx="4359275" cy="391160"/>
          </a:xfrm>
          <a:prstGeom prst="rect">
            <a:avLst/>
          </a:prstGeom>
        </p:spPr>
        <p:txBody>
          <a:bodyPr vert="horz" wrap="square" lIns="0" tIns="12700" rIns="0" bIns="0" rtlCol="0">
            <a:spAutoFit/>
          </a:bodyPr>
          <a:lstStyle/>
          <a:p>
            <a:pPr marL="12700">
              <a:spcBef>
                <a:spcPts val="100"/>
              </a:spcBef>
              <a:tabLst>
                <a:tab pos="1513840" algn="l"/>
                <a:tab pos="2387600" algn="l"/>
                <a:tab pos="3836670" algn="l"/>
              </a:tabLst>
            </a:pPr>
            <a:r>
              <a:rPr sz="2400" spc="-5" dirty="0">
                <a:cs typeface="Arial"/>
              </a:rPr>
              <a:t>	</a:t>
            </a:r>
            <a:endParaRPr sz="2400" dirty="0">
              <a:cs typeface="Arial"/>
            </a:endParaRPr>
          </a:p>
        </p:txBody>
      </p:sp>
      <p:pic>
        <p:nvPicPr>
          <p:cNvPr id="1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1231" y="374914"/>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2832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60</a:t>
            </a:fld>
            <a:endParaRPr lang="en-US" dirty="0"/>
          </a:p>
        </p:txBody>
      </p:sp>
      <p:pic>
        <p:nvPicPr>
          <p:cNvPr id="5" name="Picture 4"/>
          <p:cNvPicPr>
            <a:picLocks noChangeAspect="1"/>
          </p:cNvPicPr>
          <p:nvPr/>
        </p:nvPicPr>
        <p:blipFill>
          <a:blip r:embed="rId2"/>
          <a:stretch>
            <a:fillRect/>
          </a:stretch>
        </p:blipFill>
        <p:spPr>
          <a:xfrm>
            <a:off x="1252471" y="1583945"/>
            <a:ext cx="10315642" cy="4450590"/>
          </a:xfrm>
          <a:prstGeom prst="rect">
            <a:avLst/>
          </a:prstGeom>
        </p:spPr>
      </p:pic>
      <p:sp>
        <p:nvSpPr>
          <p:cNvPr id="6" name="Title 1"/>
          <p:cNvSpPr txBox="1">
            <a:spLocks/>
          </p:cNvSpPr>
          <p:nvPr/>
        </p:nvSpPr>
        <p:spPr>
          <a:xfrm>
            <a:off x="838200" y="154547"/>
            <a:ext cx="10515600" cy="1107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smtClean="0"/>
              <a:t>HMM : Dependency Structure</a:t>
            </a:r>
            <a:endParaRPr lang="en-IN" b="1" dirty="0"/>
          </a:p>
        </p:txBody>
      </p:sp>
    </p:spTree>
    <p:extLst>
      <p:ext uri="{BB962C8B-B14F-4D97-AF65-F5344CB8AC3E}">
        <p14:creationId xmlns:p14="http://schemas.microsoft.com/office/powerpoint/2010/main" val="37440056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61</a:t>
            </a:fld>
            <a:endParaRPr lang="en-US" dirty="0"/>
          </a:p>
        </p:txBody>
      </p:sp>
      <p:pic>
        <p:nvPicPr>
          <p:cNvPr id="5" name="Picture 4"/>
          <p:cNvPicPr>
            <a:picLocks noChangeAspect="1"/>
          </p:cNvPicPr>
          <p:nvPr/>
        </p:nvPicPr>
        <p:blipFill>
          <a:blip r:embed="rId2"/>
          <a:stretch>
            <a:fillRect/>
          </a:stretch>
        </p:blipFill>
        <p:spPr>
          <a:xfrm>
            <a:off x="1193518" y="1690688"/>
            <a:ext cx="9522107" cy="3485180"/>
          </a:xfrm>
          <a:prstGeom prst="rect">
            <a:avLst/>
          </a:prstGeom>
        </p:spPr>
      </p:pic>
      <p:sp>
        <p:nvSpPr>
          <p:cNvPr id="6" name="Title 1"/>
          <p:cNvSpPr>
            <a:spLocks noGrp="1"/>
          </p:cNvSpPr>
          <p:nvPr>
            <p:ph type="title"/>
          </p:nvPr>
        </p:nvSpPr>
        <p:spPr/>
        <p:txBody>
          <a:bodyPr/>
          <a:lstStyle/>
          <a:p>
            <a:pPr algn="ctr"/>
            <a:r>
              <a:rPr lang="en-IN" b="1" u="sng" dirty="0" smtClean="0"/>
              <a:t>Problems in HMM </a:t>
            </a:r>
            <a:endParaRPr lang="en-IN" b="1" u="sng" dirty="0"/>
          </a:p>
        </p:txBody>
      </p:sp>
    </p:spTree>
    <p:extLst>
      <p:ext uri="{BB962C8B-B14F-4D97-AF65-F5344CB8AC3E}">
        <p14:creationId xmlns:p14="http://schemas.microsoft.com/office/powerpoint/2010/main" val="471284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62</a:t>
            </a:fld>
            <a:endParaRPr lang="en-US" dirty="0"/>
          </a:p>
        </p:txBody>
      </p:sp>
      <p:pic>
        <p:nvPicPr>
          <p:cNvPr id="5" name="Picture 4"/>
          <p:cNvPicPr>
            <a:picLocks noChangeAspect="1"/>
          </p:cNvPicPr>
          <p:nvPr/>
        </p:nvPicPr>
        <p:blipFill>
          <a:blip r:embed="rId2"/>
          <a:stretch>
            <a:fillRect/>
          </a:stretch>
        </p:blipFill>
        <p:spPr>
          <a:xfrm>
            <a:off x="294872" y="220147"/>
            <a:ext cx="11321871" cy="6389867"/>
          </a:xfrm>
          <a:prstGeom prst="rect">
            <a:avLst/>
          </a:prstGeom>
        </p:spPr>
      </p:pic>
    </p:spTree>
    <p:extLst>
      <p:ext uri="{BB962C8B-B14F-4D97-AF65-F5344CB8AC3E}">
        <p14:creationId xmlns:p14="http://schemas.microsoft.com/office/powerpoint/2010/main" val="7244154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63</a:t>
            </a:fld>
            <a:endParaRPr lang="en-US" dirty="0"/>
          </a:p>
        </p:txBody>
      </p:sp>
      <p:pic>
        <p:nvPicPr>
          <p:cNvPr id="5" name="Picture 4"/>
          <p:cNvPicPr>
            <a:picLocks noChangeAspect="1"/>
          </p:cNvPicPr>
          <p:nvPr/>
        </p:nvPicPr>
        <p:blipFill>
          <a:blip r:embed="rId2"/>
          <a:stretch>
            <a:fillRect/>
          </a:stretch>
        </p:blipFill>
        <p:spPr>
          <a:xfrm>
            <a:off x="838200" y="746773"/>
            <a:ext cx="10013820" cy="4243425"/>
          </a:xfrm>
          <a:prstGeom prst="rect">
            <a:avLst/>
          </a:prstGeom>
        </p:spPr>
      </p:pic>
    </p:spTree>
    <p:extLst>
      <p:ext uri="{BB962C8B-B14F-4D97-AF65-F5344CB8AC3E}">
        <p14:creationId xmlns:p14="http://schemas.microsoft.com/office/powerpoint/2010/main" val="30654322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64</a:t>
            </a:fld>
            <a:endParaRPr lang="en-US" dirty="0"/>
          </a:p>
        </p:txBody>
      </p:sp>
      <p:pic>
        <p:nvPicPr>
          <p:cNvPr id="5" name="Picture 4"/>
          <p:cNvPicPr>
            <a:picLocks noChangeAspect="1"/>
          </p:cNvPicPr>
          <p:nvPr/>
        </p:nvPicPr>
        <p:blipFill>
          <a:blip r:embed="rId2"/>
          <a:stretch>
            <a:fillRect/>
          </a:stretch>
        </p:blipFill>
        <p:spPr>
          <a:xfrm>
            <a:off x="1208266" y="579952"/>
            <a:ext cx="9464497" cy="4953170"/>
          </a:xfrm>
          <a:prstGeom prst="rect">
            <a:avLst/>
          </a:prstGeom>
        </p:spPr>
      </p:pic>
    </p:spTree>
    <p:extLst>
      <p:ext uri="{BB962C8B-B14F-4D97-AF65-F5344CB8AC3E}">
        <p14:creationId xmlns:p14="http://schemas.microsoft.com/office/powerpoint/2010/main" val="38518288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65</a:t>
            </a:fld>
            <a:endParaRPr lang="en-US" dirty="0"/>
          </a:p>
        </p:txBody>
      </p:sp>
      <p:pic>
        <p:nvPicPr>
          <p:cNvPr id="5" name="Picture 4"/>
          <p:cNvPicPr>
            <a:picLocks noChangeAspect="1"/>
          </p:cNvPicPr>
          <p:nvPr/>
        </p:nvPicPr>
        <p:blipFill>
          <a:blip r:embed="rId2"/>
          <a:stretch>
            <a:fillRect/>
          </a:stretch>
        </p:blipFill>
        <p:spPr>
          <a:xfrm>
            <a:off x="1754343" y="859798"/>
            <a:ext cx="8683313" cy="4470627"/>
          </a:xfrm>
          <a:prstGeom prst="rect">
            <a:avLst/>
          </a:prstGeom>
        </p:spPr>
      </p:pic>
    </p:spTree>
    <p:extLst>
      <p:ext uri="{BB962C8B-B14F-4D97-AF65-F5344CB8AC3E}">
        <p14:creationId xmlns:p14="http://schemas.microsoft.com/office/powerpoint/2010/main" val="11038336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66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555" y="713140"/>
            <a:ext cx="9138498" cy="5055089"/>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8011" y="237962"/>
            <a:ext cx="1051577" cy="9503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03728" y="5862234"/>
            <a:ext cx="7154523" cy="400110"/>
          </a:xfrm>
          <a:prstGeom prst="rect">
            <a:avLst/>
          </a:prstGeom>
        </p:spPr>
        <p:txBody>
          <a:bodyPr wrap="none">
            <a:spAutoFit/>
          </a:bodyPr>
          <a:lstStyle/>
          <a:p>
            <a:r>
              <a:rPr lang="en-US" sz="2000" b="1" dirty="0" smtClean="0">
                <a:solidFill>
                  <a:srgbClr val="FF0000"/>
                </a:solidFill>
              </a:rPr>
              <a:t>Next slide: Additional examples </a:t>
            </a:r>
            <a:r>
              <a:rPr lang="en-US" sz="2000" b="1" dirty="0">
                <a:solidFill>
                  <a:srgbClr val="FF0000"/>
                </a:solidFill>
              </a:rPr>
              <a:t>of probability and Bayes theorem</a:t>
            </a:r>
            <a:endParaRPr lang="en-US" sz="2000" dirty="0"/>
          </a:p>
        </p:txBody>
      </p:sp>
    </p:spTree>
    <p:extLst>
      <p:ext uri="{BB962C8B-B14F-4D97-AF65-F5344CB8AC3E}">
        <p14:creationId xmlns:p14="http://schemas.microsoft.com/office/powerpoint/2010/main" val="30552040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85061"/>
            <a:ext cx="10515600" cy="371854"/>
          </a:xfrm>
        </p:spPr>
        <p:txBody>
          <a:bodyPr>
            <a:noAutofit/>
          </a:bodyPr>
          <a:lstStyle/>
          <a:p>
            <a:r>
              <a:rPr lang="en-US" sz="3200" b="1" dirty="0"/>
              <a:t>Probability of a Single Event</a:t>
            </a:r>
            <a:endParaRPr lang="en-US" sz="3200" b="1" dirty="0">
              <a:solidFill>
                <a:srgbClr val="FF0000"/>
              </a:solidFill>
            </a:endParaRPr>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67</a:t>
            </a:fld>
            <a:endParaRPr lang="en-US" dirty="0"/>
          </a:p>
        </p:txBody>
      </p:sp>
      <p:sp>
        <p:nvSpPr>
          <p:cNvPr id="5" name="Rectangle 4"/>
          <p:cNvSpPr/>
          <p:nvPr/>
        </p:nvSpPr>
        <p:spPr>
          <a:xfrm>
            <a:off x="436729" y="751352"/>
            <a:ext cx="8173872" cy="1384995"/>
          </a:xfrm>
          <a:prstGeom prst="rect">
            <a:avLst/>
          </a:prstGeom>
        </p:spPr>
        <p:txBody>
          <a:bodyPr wrap="square">
            <a:spAutoFit/>
          </a:bodyPr>
          <a:lstStyle/>
          <a:p>
            <a:r>
              <a:rPr lang="en-US" sz="2100" dirty="0">
                <a:solidFill>
                  <a:srgbClr val="000000"/>
                </a:solidFill>
                <a:latin typeface="Times New Roman" panose="02020603050405020304" pitchFamily="18" charset="0"/>
                <a:cs typeface="Times New Roman" panose="02020603050405020304" pitchFamily="18" charset="0"/>
              </a:rPr>
              <a:t>T</a:t>
            </a:r>
            <a:r>
              <a:rPr lang="en-US" sz="2100" dirty="0" smtClean="0">
                <a:solidFill>
                  <a:srgbClr val="000000"/>
                </a:solidFill>
                <a:latin typeface="Times New Roman" panose="02020603050405020304" pitchFamily="18" charset="0"/>
                <a:cs typeface="Times New Roman" panose="02020603050405020304" pitchFamily="18" charset="0"/>
              </a:rPr>
              <a:t>hrow </a:t>
            </a:r>
            <a:r>
              <a:rPr lang="en-US" sz="2100" dirty="0">
                <a:solidFill>
                  <a:srgbClr val="000000"/>
                </a:solidFill>
                <a:latin typeface="Times New Roman" panose="02020603050405020304" pitchFamily="18" charset="0"/>
                <a:cs typeface="Times New Roman" panose="02020603050405020304" pitchFamily="18" charset="0"/>
              </a:rPr>
              <a:t>2 dice. What is the probability that the sum of the two dice will be 6? To solve this problem, list all the possible outcomes. There are 36 of them since each die can come up one of six ways. The 36 possibilities are shown below.</a:t>
            </a:r>
            <a:endParaRPr lang="en-US" sz="2100"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09187027"/>
              </p:ext>
            </p:extLst>
          </p:nvPr>
        </p:nvGraphicFramePr>
        <p:xfrm>
          <a:off x="358743" y="2136347"/>
          <a:ext cx="6662007" cy="4515552"/>
        </p:xfrm>
        <a:graphic>
          <a:graphicData uri="http://schemas.openxmlformats.org/drawingml/2006/table">
            <a:tbl>
              <a:tblPr/>
              <a:tblGrid>
                <a:gridCol w="605637"/>
                <a:gridCol w="605637"/>
                <a:gridCol w="605637"/>
                <a:gridCol w="605637"/>
                <a:gridCol w="605637"/>
                <a:gridCol w="605637"/>
                <a:gridCol w="605637"/>
                <a:gridCol w="605637"/>
                <a:gridCol w="605637"/>
                <a:gridCol w="605637"/>
                <a:gridCol w="605637"/>
              </a:tblGrid>
              <a:tr h="0">
                <a:tc>
                  <a:txBody>
                    <a:bodyPr/>
                    <a:lstStyle/>
                    <a:p>
                      <a:pPr algn="ctr" fontAlgn="b"/>
                      <a:r>
                        <a:rPr lang="en-US" sz="1600" dirty="0">
                          <a:effectLst/>
                        </a:rPr>
                        <a:t>Die 1</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Die 2</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Total</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dirty="0">
                          <a:effectLst/>
                        </a:rPr>
                        <a:t>Die 1</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Die 2</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Total</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600">
                          <a:effectLst/>
                        </a:rPr>
                        <a:t>Die 1</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Die 2</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c>
                  <a:txBody>
                    <a:bodyPr/>
                    <a:lstStyle/>
                    <a:p>
                      <a:pPr algn="ctr" fontAlgn="b"/>
                      <a:r>
                        <a:rPr lang="en-US" sz="1600">
                          <a:effectLst/>
                        </a:rPr>
                        <a:t>Total</a:t>
                      </a:r>
                    </a:p>
                  </a:txBody>
                  <a:tcPr marL="43134" marR="43134" marT="43134" marB="43134"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BD7"/>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9</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10</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9</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3</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9</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10</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7</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9</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5</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11</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r h="348787">
                <a:tc>
                  <a:txBody>
                    <a:bodyPr/>
                    <a:lstStyle/>
                    <a:p>
                      <a:r>
                        <a:rPr lang="en-US" sz="1600">
                          <a:effectLst/>
                          <a:latin typeface="Courier"/>
                        </a:rPr>
                        <a:t>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8</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4</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10</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 </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a:effectLst/>
                          <a:latin typeface="Courier"/>
                        </a:rPr>
                        <a:t>6</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r>
                        <a:rPr lang="en-US" sz="1600" dirty="0">
                          <a:effectLst/>
                          <a:latin typeface="Courier"/>
                        </a:rPr>
                        <a:t>12</a:t>
                      </a:r>
                    </a:p>
                  </a:txBody>
                  <a:tcPr marL="43134" marR="43134" marT="43134" marB="43134"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r>
            </a:tbl>
          </a:graphicData>
        </a:graphic>
      </p:graphicFrame>
      <p:sp>
        <p:nvSpPr>
          <p:cNvPr id="7" name="Rectangle 6"/>
          <p:cNvSpPr/>
          <p:nvPr/>
        </p:nvSpPr>
        <p:spPr>
          <a:xfrm>
            <a:off x="7401634" y="2369142"/>
            <a:ext cx="4581100" cy="4293483"/>
          </a:xfrm>
          <a:prstGeom prst="rect">
            <a:avLst/>
          </a:prstGeom>
        </p:spPr>
        <p:txBody>
          <a:bodyPr wrap="square">
            <a:spAutoFit/>
          </a:bodyPr>
          <a:lstStyle/>
          <a:p>
            <a:r>
              <a:rPr lang="en-US" sz="2100" dirty="0" smtClean="0">
                <a:solidFill>
                  <a:srgbClr val="000000"/>
                </a:solidFill>
                <a:latin typeface="Times New Roman" panose="02020603050405020304" pitchFamily="18" charset="0"/>
                <a:cs typeface="Times New Roman" panose="02020603050405020304" pitchFamily="18" charset="0"/>
              </a:rPr>
              <a:t> </a:t>
            </a:r>
            <a:r>
              <a:rPr lang="en-US" sz="2100" dirty="0">
                <a:solidFill>
                  <a:srgbClr val="000000"/>
                </a:solidFill>
                <a:latin typeface="Times New Roman" panose="02020603050405020304" pitchFamily="18" charset="0"/>
                <a:cs typeface="Times New Roman" panose="02020603050405020304" pitchFamily="18" charset="0"/>
              </a:rPr>
              <a:t>5 of the 36 possibilities total 6</a:t>
            </a:r>
            <a:r>
              <a:rPr lang="en-US" sz="2100" dirty="0" smtClean="0">
                <a:solidFill>
                  <a:srgbClr val="000000"/>
                </a:solidFill>
                <a:latin typeface="Times New Roman" panose="02020603050405020304" pitchFamily="18" charset="0"/>
                <a:cs typeface="Times New Roman" panose="02020603050405020304" pitchFamily="18" charset="0"/>
              </a:rPr>
              <a:t>.</a:t>
            </a:r>
          </a:p>
          <a:p>
            <a:r>
              <a:rPr lang="en-US" sz="2100" dirty="0" smtClean="0">
                <a:solidFill>
                  <a:srgbClr val="000000"/>
                </a:solidFill>
                <a:latin typeface="Times New Roman" panose="02020603050405020304" pitchFamily="18" charset="0"/>
                <a:cs typeface="Times New Roman" panose="02020603050405020304" pitchFamily="18" charset="0"/>
              </a:rPr>
              <a:t>Therefore</a:t>
            </a:r>
            <a:r>
              <a:rPr lang="en-US" sz="2100" dirty="0">
                <a:solidFill>
                  <a:srgbClr val="000000"/>
                </a:solidFill>
                <a:latin typeface="Times New Roman" panose="02020603050405020304" pitchFamily="18" charset="0"/>
                <a:cs typeface="Times New Roman" panose="02020603050405020304" pitchFamily="18" charset="0"/>
              </a:rPr>
              <a:t>, the probability is 5/36</a:t>
            </a:r>
            <a:r>
              <a:rPr lang="en-US" sz="2100" dirty="0" smtClean="0">
                <a:solidFill>
                  <a:srgbClr val="000000"/>
                </a:solidFill>
                <a:latin typeface="Times New Roman" panose="02020603050405020304" pitchFamily="18" charset="0"/>
                <a:cs typeface="Times New Roman" panose="02020603050405020304" pitchFamily="18" charset="0"/>
              </a:rPr>
              <a:t>.</a:t>
            </a:r>
          </a:p>
          <a:p>
            <a:endParaRPr lang="en-US" sz="2100" dirty="0">
              <a:solidFill>
                <a:srgbClr val="000000"/>
              </a:solidFill>
              <a:latin typeface="Times New Roman" panose="02020603050405020304" pitchFamily="18" charset="0"/>
              <a:cs typeface="Times New Roman" panose="02020603050405020304" pitchFamily="18" charset="0"/>
            </a:endParaRPr>
          </a:p>
          <a:p>
            <a:r>
              <a:rPr lang="en-US" sz="2100" dirty="0">
                <a:solidFill>
                  <a:srgbClr val="000000"/>
                </a:solidFill>
                <a:latin typeface="Times New Roman" panose="02020603050405020304" pitchFamily="18" charset="0"/>
                <a:cs typeface="Times New Roman" panose="02020603050405020304" pitchFamily="18" charset="0"/>
              </a:rPr>
              <a:t>If </a:t>
            </a:r>
            <a:r>
              <a:rPr lang="en-US" sz="2100" dirty="0" smtClean="0">
                <a:solidFill>
                  <a:srgbClr val="000000"/>
                </a:solidFill>
                <a:latin typeface="Times New Roman" panose="02020603050405020304" pitchFamily="18" charset="0"/>
                <a:cs typeface="Times New Roman" panose="02020603050405020304" pitchFamily="18" charset="0"/>
              </a:rPr>
              <a:t>you know the </a:t>
            </a:r>
            <a:r>
              <a:rPr lang="en-US" sz="2100" dirty="0">
                <a:solidFill>
                  <a:srgbClr val="000000"/>
                </a:solidFill>
                <a:latin typeface="Times New Roman" panose="02020603050405020304" pitchFamily="18" charset="0"/>
                <a:cs typeface="Times New Roman" panose="02020603050405020304" pitchFamily="18" charset="0"/>
              </a:rPr>
              <a:t>probability of an event occurring, it is easy to compute the probability that the event does not occur. If P(A) is the probability of Event A, then 1 - P(A) is the probability that the event does not occur</a:t>
            </a:r>
            <a:r>
              <a:rPr lang="en-US" sz="2100" dirty="0" smtClean="0">
                <a:solidFill>
                  <a:srgbClr val="000000"/>
                </a:solidFill>
                <a:latin typeface="Times New Roman" panose="02020603050405020304" pitchFamily="18" charset="0"/>
                <a:cs typeface="Times New Roman" panose="02020603050405020304" pitchFamily="18" charset="0"/>
              </a:rPr>
              <a:t>.</a:t>
            </a:r>
          </a:p>
          <a:p>
            <a:r>
              <a:rPr lang="en-US" sz="2100" dirty="0" smtClean="0">
                <a:solidFill>
                  <a:srgbClr val="000000"/>
                </a:solidFill>
                <a:latin typeface="Times New Roman" panose="02020603050405020304" pitchFamily="18" charset="0"/>
                <a:cs typeface="Times New Roman" panose="02020603050405020304" pitchFamily="18" charset="0"/>
              </a:rPr>
              <a:t> </a:t>
            </a:r>
            <a:r>
              <a:rPr lang="en-US" sz="2100" dirty="0">
                <a:solidFill>
                  <a:srgbClr val="000000"/>
                </a:solidFill>
                <a:latin typeface="Times New Roman" panose="02020603050405020304" pitchFamily="18" charset="0"/>
                <a:cs typeface="Times New Roman" panose="02020603050405020304" pitchFamily="18" charset="0"/>
              </a:rPr>
              <a:t>For the </a:t>
            </a:r>
            <a:r>
              <a:rPr lang="en-US" sz="2100" dirty="0" smtClean="0">
                <a:solidFill>
                  <a:srgbClr val="000000"/>
                </a:solidFill>
                <a:latin typeface="Times New Roman" panose="02020603050405020304" pitchFamily="18" charset="0"/>
                <a:cs typeface="Times New Roman" panose="02020603050405020304" pitchFamily="18" charset="0"/>
              </a:rPr>
              <a:t>above example</a:t>
            </a:r>
            <a:r>
              <a:rPr lang="en-US" sz="2100" dirty="0">
                <a:solidFill>
                  <a:srgbClr val="000000"/>
                </a:solidFill>
                <a:latin typeface="Times New Roman" panose="02020603050405020304" pitchFamily="18" charset="0"/>
                <a:cs typeface="Times New Roman" panose="02020603050405020304" pitchFamily="18" charset="0"/>
              </a:rPr>
              <a:t>, the probability that the total is 6 is 5/36. Therefore, the probability that the total is not 6 is 1 - 5/36 = 31/36.</a:t>
            </a:r>
            <a:endParaRPr lang="en-US" sz="2100" b="0" i="0" dirty="0">
              <a:solidFill>
                <a:srgbClr val="000000"/>
              </a:solidFill>
              <a:effectLst/>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8991485" y="197085"/>
            <a:ext cx="3200515" cy="1631716"/>
          </a:xfrm>
          <a:prstGeom prst="rect">
            <a:avLst/>
          </a:prstGeom>
        </p:spPr>
      </p:pic>
    </p:spTree>
    <p:extLst>
      <p:ext uri="{BB962C8B-B14F-4D97-AF65-F5344CB8AC3E}">
        <p14:creationId xmlns:p14="http://schemas.microsoft.com/office/powerpoint/2010/main" val="3380914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8332"/>
          </a:xfrm>
        </p:spPr>
        <p:txBody>
          <a:bodyPr>
            <a:noAutofit/>
          </a:bodyPr>
          <a:lstStyle/>
          <a:p>
            <a:r>
              <a:rPr lang="en-US" sz="2000" b="1" cap="small" dirty="0">
                <a:solidFill>
                  <a:srgbClr val="000000"/>
                </a:solidFill>
                <a:latin typeface="Geneva"/>
              </a:rPr>
              <a:t>Probability of Two (or more) Independent </a:t>
            </a:r>
            <a:r>
              <a:rPr lang="en-US" sz="2000" b="1" cap="small" dirty="0" smtClean="0">
                <a:solidFill>
                  <a:srgbClr val="000000"/>
                </a:solidFill>
                <a:latin typeface="Geneva"/>
              </a:rPr>
              <a:t>Events</a:t>
            </a:r>
            <a:endParaRPr lang="en-US" sz="2000" b="1"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68</a:t>
            </a:fld>
            <a:endParaRPr lang="en-US" dirty="0"/>
          </a:p>
        </p:txBody>
      </p:sp>
      <p:sp>
        <p:nvSpPr>
          <p:cNvPr id="5" name="Rectangle 4"/>
          <p:cNvSpPr/>
          <p:nvPr/>
        </p:nvSpPr>
        <p:spPr>
          <a:xfrm>
            <a:off x="507242" y="873458"/>
            <a:ext cx="11177516" cy="5909310"/>
          </a:xfrm>
          <a:prstGeom prst="rect">
            <a:avLst/>
          </a:prstGeom>
        </p:spPr>
        <p:txBody>
          <a:bodyPr wrap="square">
            <a:spAutoFit/>
          </a:bodyPr>
          <a:lstStyle/>
          <a:p>
            <a:pPr algn="just"/>
            <a:r>
              <a:rPr lang="en-US" sz="2100" dirty="0" smtClean="0">
                <a:solidFill>
                  <a:srgbClr val="000000"/>
                </a:solidFill>
                <a:latin typeface="Geneva"/>
              </a:rPr>
              <a:t>Events </a:t>
            </a:r>
            <a:r>
              <a:rPr lang="en-US" sz="2100" dirty="0">
                <a:solidFill>
                  <a:srgbClr val="000000"/>
                </a:solidFill>
                <a:latin typeface="Geneva"/>
              </a:rPr>
              <a:t>A and B are </a:t>
            </a:r>
            <a:r>
              <a:rPr lang="en-US" sz="2100" i="1" dirty="0">
                <a:solidFill>
                  <a:srgbClr val="000000"/>
                </a:solidFill>
                <a:latin typeface="Geneva"/>
              </a:rPr>
              <a:t>independent events</a:t>
            </a:r>
            <a:r>
              <a:rPr lang="en-US" sz="2100" dirty="0">
                <a:solidFill>
                  <a:srgbClr val="000000"/>
                </a:solidFill>
                <a:latin typeface="Geneva"/>
              </a:rPr>
              <a:t> if the probability of Event B occurring is the same whether or not Event A occurs. </a:t>
            </a:r>
          </a:p>
          <a:p>
            <a:pPr algn="just"/>
            <a:r>
              <a:rPr lang="en-US" sz="2100" dirty="0" smtClean="0">
                <a:solidFill>
                  <a:schemeClr val="accent1">
                    <a:lumMod val="75000"/>
                  </a:schemeClr>
                </a:solidFill>
                <a:latin typeface="Geneva"/>
              </a:rPr>
              <a:t>	Example: </a:t>
            </a:r>
            <a:r>
              <a:rPr lang="en-US" sz="2100" dirty="0" smtClean="0">
                <a:solidFill>
                  <a:srgbClr val="000000"/>
                </a:solidFill>
                <a:latin typeface="Geneva"/>
              </a:rPr>
              <a:t>A </a:t>
            </a:r>
            <a:r>
              <a:rPr lang="en-US" sz="2100" dirty="0">
                <a:solidFill>
                  <a:srgbClr val="000000"/>
                </a:solidFill>
                <a:latin typeface="Geneva"/>
              </a:rPr>
              <a:t>fair coin is tossed two times. The probability that a head comes up on the second toss is 1/2 regardless of whether or not a head came up on the first toss. The two events are (1) first toss is a head and (2) second toss is a head. So these events are independent</a:t>
            </a:r>
            <a:r>
              <a:rPr lang="en-US" sz="2100" dirty="0" smtClean="0">
                <a:solidFill>
                  <a:srgbClr val="000000"/>
                </a:solidFill>
                <a:latin typeface="Geneva"/>
              </a:rPr>
              <a:t>.  	Consider </a:t>
            </a:r>
            <a:r>
              <a:rPr lang="en-US" sz="2100" dirty="0">
                <a:solidFill>
                  <a:srgbClr val="000000"/>
                </a:solidFill>
                <a:latin typeface="Geneva"/>
              </a:rPr>
              <a:t>the two events (1) "It will rain tomorrow in </a:t>
            </a:r>
            <a:r>
              <a:rPr lang="en-US" sz="2100" dirty="0" smtClean="0">
                <a:solidFill>
                  <a:srgbClr val="000000"/>
                </a:solidFill>
                <a:latin typeface="Geneva"/>
              </a:rPr>
              <a:t>Bangalore Central" </a:t>
            </a:r>
            <a:r>
              <a:rPr lang="en-US" sz="2100" dirty="0">
                <a:solidFill>
                  <a:srgbClr val="000000"/>
                </a:solidFill>
                <a:latin typeface="Geneva"/>
              </a:rPr>
              <a:t>and (2) "It will rain tomorrow in </a:t>
            </a:r>
            <a:r>
              <a:rPr lang="en-US" sz="2100" dirty="0" err="1" smtClean="0">
                <a:solidFill>
                  <a:srgbClr val="000000"/>
                </a:solidFill>
                <a:latin typeface="Geneva"/>
              </a:rPr>
              <a:t>Hosur</a:t>
            </a:r>
            <a:r>
              <a:rPr lang="en-US" sz="2100" dirty="0" smtClean="0">
                <a:solidFill>
                  <a:srgbClr val="000000"/>
                </a:solidFill>
                <a:latin typeface="Geneva"/>
              </a:rPr>
              <a:t>" </a:t>
            </a:r>
            <a:r>
              <a:rPr lang="en-US" sz="2100" dirty="0">
                <a:solidFill>
                  <a:srgbClr val="000000"/>
                </a:solidFill>
                <a:latin typeface="Geneva"/>
              </a:rPr>
              <a:t>(a </a:t>
            </a:r>
            <a:r>
              <a:rPr lang="en-US" sz="2100" dirty="0" smtClean="0">
                <a:solidFill>
                  <a:srgbClr val="000000"/>
                </a:solidFill>
                <a:latin typeface="Geneva"/>
              </a:rPr>
              <a:t>town near </a:t>
            </a:r>
            <a:r>
              <a:rPr lang="en-US" sz="2100" dirty="0" err="1">
                <a:solidFill>
                  <a:srgbClr val="000000"/>
                </a:solidFill>
                <a:latin typeface="Geneva"/>
              </a:rPr>
              <a:t>B</a:t>
            </a:r>
            <a:r>
              <a:rPr lang="en-US" sz="2100" dirty="0" err="1" smtClean="0">
                <a:solidFill>
                  <a:srgbClr val="000000"/>
                </a:solidFill>
                <a:latin typeface="Geneva"/>
              </a:rPr>
              <a:t>anagalore</a:t>
            </a:r>
            <a:r>
              <a:rPr lang="en-US" sz="2100" dirty="0" smtClean="0">
                <a:solidFill>
                  <a:srgbClr val="000000"/>
                </a:solidFill>
                <a:latin typeface="Geneva"/>
              </a:rPr>
              <a:t>). </a:t>
            </a:r>
            <a:r>
              <a:rPr lang="en-US" sz="2100" dirty="0">
                <a:solidFill>
                  <a:srgbClr val="000000"/>
                </a:solidFill>
                <a:latin typeface="Geneva"/>
              </a:rPr>
              <a:t>These events are not independent because it is more likely that it will rain in </a:t>
            </a:r>
            <a:r>
              <a:rPr lang="en-US" sz="2100" dirty="0" err="1" smtClean="0">
                <a:solidFill>
                  <a:srgbClr val="000000"/>
                </a:solidFill>
                <a:latin typeface="Geneva"/>
              </a:rPr>
              <a:t>Hosur</a:t>
            </a:r>
            <a:r>
              <a:rPr lang="en-US" sz="2100" dirty="0" smtClean="0">
                <a:solidFill>
                  <a:srgbClr val="000000"/>
                </a:solidFill>
                <a:latin typeface="Geneva"/>
              </a:rPr>
              <a:t> </a:t>
            </a:r>
            <a:r>
              <a:rPr lang="en-US" sz="2100" dirty="0">
                <a:solidFill>
                  <a:srgbClr val="000000"/>
                </a:solidFill>
                <a:latin typeface="Geneva"/>
              </a:rPr>
              <a:t>on days it rains in </a:t>
            </a:r>
            <a:r>
              <a:rPr lang="en-US" sz="2100" dirty="0" smtClean="0">
                <a:solidFill>
                  <a:srgbClr val="000000"/>
                </a:solidFill>
                <a:latin typeface="Geneva"/>
              </a:rPr>
              <a:t>Bangalore </a:t>
            </a:r>
            <a:r>
              <a:rPr lang="en-US" sz="2100" dirty="0">
                <a:solidFill>
                  <a:srgbClr val="000000"/>
                </a:solidFill>
                <a:latin typeface="Geneva"/>
              </a:rPr>
              <a:t>than on days it does not.</a:t>
            </a:r>
          </a:p>
          <a:p>
            <a:pPr algn="just"/>
            <a:r>
              <a:rPr lang="en-US" sz="2000" b="1" cap="small" dirty="0">
                <a:solidFill>
                  <a:srgbClr val="000000"/>
                </a:solidFill>
                <a:latin typeface="Geneva"/>
              </a:rPr>
              <a:t>Probability of A and </a:t>
            </a:r>
            <a:r>
              <a:rPr lang="en-US" sz="2000" b="1" cap="small" dirty="0" smtClean="0">
                <a:solidFill>
                  <a:srgbClr val="000000"/>
                </a:solidFill>
                <a:latin typeface="Geneva"/>
              </a:rPr>
              <a:t>B:  </a:t>
            </a:r>
            <a:r>
              <a:rPr lang="en-US" sz="2100" dirty="0" smtClean="0">
                <a:solidFill>
                  <a:srgbClr val="000000"/>
                </a:solidFill>
                <a:latin typeface="Geneva"/>
              </a:rPr>
              <a:t>When </a:t>
            </a:r>
            <a:r>
              <a:rPr lang="en-US" sz="2100" dirty="0">
                <a:solidFill>
                  <a:srgbClr val="000000"/>
                </a:solidFill>
                <a:latin typeface="Geneva"/>
              </a:rPr>
              <a:t>two events are independent, the probability of both occurring is the product of the probabilities of the individual events. More formally, if events A and B are independent, then the probability of both A and B occurring is:</a:t>
            </a:r>
          </a:p>
          <a:p>
            <a:pPr algn="just"/>
            <a:r>
              <a:rPr lang="en-US" sz="2100" dirty="0" smtClean="0">
                <a:solidFill>
                  <a:srgbClr val="000000"/>
                </a:solidFill>
                <a:latin typeface="Courier New" panose="02070309020205020404" pitchFamily="49" charset="0"/>
              </a:rPr>
              <a:t>				P(A </a:t>
            </a:r>
            <a:r>
              <a:rPr lang="en-US" sz="2100" dirty="0">
                <a:solidFill>
                  <a:srgbClr val="000000"/>
                </a:solidFill>
                <a:latin typeface="Courier New" panose="02070309020205020404" pitchFamily="49" charset="0"/>
              </a:rPr>
              <a:t>and B) = P(A) x P(B)</a:t>
            </a:r>
          </a:p>
          <a:p>
            <a:pPr algn="just"/>
            <a:r>
              <a:rPr lang="en-US" sz="2100" dirty="0">
                <a:solidFill>
                  <a:srgbClr val="000000"/>
                </a:solidFill>
                <a:latin typeface="Geneva"/>
              </a:rPr>
              <a:t>where P(A and B) is the probability of events A and B both occurring, </a:t>
            </a:r>
          </a:p>
          <a:p>
            <a:pPr algn="just"/>
            <a:r>
              <a:rPr lang="en-US" sz="2100" dirty="0">
                <a:solidFill>
                  <a:schemeClr val="accent1">
                    <a:lumMod val="75000"/>
                  </a:schemeClr>
                </a:solidFill>
                <a:latin typeface="Geneva"/>
              </a:rPr>
              <a:t>Example: </a:t>
            </a:r>
            <a:r>
              <a:rPr lang="en-US" sz="2100" dirty="0" smtClean="0">
                <a:solidFill>
                  <a:schemeClr val="accent1">
                    <a:lumMod val="75000"/>
                  </a:schemeClr>
                </a:solidFill>
                <a:latin typeface="Geneva"/>
              </a:rPr>
              <a:t> </a:t>
            </a:r>
            <a:r>
              <a:rPr lang="en-US" sz="2100" dirty="0" smtClean="0">
                <a:solidFill>
                  <a:srgbClr val="000000"/>
                </a:solidFill>
                <a:latin typeface="Geneva"/>
              </a:rPr>
              <a:t>If </a:t>
            </a:r>
            <a:r>
              <a:rPr lang="en-US" sz="2100" dirty="0">
                <a:solidFill>
                  <a:srgbClr val="000000"/>
                </a:solidFill>
                <a:latin typeface="Geneva"/>
              </a:rPr>
              <a:t>you flip a coin twice, what is the probability that it will come up heads both times? Event A is that the coin comes up heads on the first flip and Event B is that the coin comes up heads on the second flip. Since both P(A) and P(B) equal 1/2, the probability that both events occur </a:t>
            </a:r>
            <a:r>
              <a:rPr lang="en-US" sz="2100" dirty="0" smtClean="0">
                <a:solidFill>
                  <a:srgbClr val="000000"/>
                </a:solidFill>
                <a:latin typeface="Geneva"/>
              </a:rPr>
              <a:t>is  </a:t>
            </a:r>
            <a:r>
              <a:rPr lang="en-US" sz="2100" dirty="0" smtClean="0">
                <a:solidFill>
                  <a:srgbClr val="000000"/>
                </a:solidFill>
                <a:latin typeface="Courier New" panose="02070309020205020404" pitchFamily="49" charset="0"/>
              </a:rPr>
              <a:t>1/2 </a:t>
            </a:r>
            <a:r>
              <a:rPr lang="en-US" sz="2100" dirty="0">
                <a:solidFill>
                  <a:srgbClr val="000000"/>
                </a:solidFill>
                <a:latin typeface="Courier New" panose="02070309020205020404" pitchFamily="49" charset="0"/>
              </a:rPr>
              <a:t>x 1/2 = 1/4.</a:t>
            </a:r>
            <a:endParaRPr lang="en-US" sz="2100" b="0" i="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7192207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69</a:t>
            </a:fld>
            <a:endParaRPr lang="en-US" dirty="0"/>
          </a:p>
        </p:txBody>
      </p:sp>
      <p:sp>
        <p:nvSpPr>
          <p:cNvPr id="6" name="Rectangle 5"/>
          <p:cNvSpPr/>
          <p:nvPr/>
        </p:nvSpPr>
        <p:spPr>
          <a:xfrm>
            <a:off x="1246493" y="4379538"/>
            <a:ext cx="10544746" cy="1015663"/>
          </a:xfrm>
          <a:prstGeom prst="rect">
            <a:avLst/>
          </a:prstGeom>
        </p:spPr>
        <p:txBody>
          <a:bodyPr wrap="square">
            <a:spAutoFit/>
          </a:bodyPr>
          <a:lstStyle/>
          <a:p>
            <a:r>
              <a:rPr lang="en-US" sz="2000" dirty="0">
                <a:solidFill>
                  <a:srgbClr val="292929"/>
                </a:solidFill>
                <a:latin typeface="charter"/>
              </a:rPr>
              <a:t>Example</a:t>
            </a:r>
            <a:r>
              <a:rPr lang="en-US" sz="2000" dirty="0"/>
              <a:t/>
            </a:r>
            <a:br>
              <a:rPr lang="en-US" sz="2000" dirty="0"/>
            </a:br>
            <a:r>
              <a:rPr lang="en-US" sz="2000" dirty="0">
                <a:solidFill>
                  <a:srgbClr val="292929"/>
                </a:solidFill>
                <a:latin typeface="charter"/>
              </a:rPr>
              <a:t>Let’s say you rolled a die and flipped a coin. The probability of getting any number face on the die is no way influences the probability of getting a head or a tail on the coin.</a:t>
            </a:r>
            <a:endParaRPr lang="en-US" sz="2000" dirty="0"/>
          </a:p>
        </p:txBody>
      </p:sp>
      <p:pic>
        <p:nvPicPr>
          <p:cNvPr id="7" name="Picture 6"/>
          <p:cNvPicPr>
            <a:picLocks noChangeAspect="1"/>
          </p:cNvPicPr>
          <p:nvPr/>
        </p:nvPicPr>
        <p:blipFill>
          <a:blip r:embed="rId2"/>
          <a:stretch>
            <a:fillRect/>
          </a:stretch>
        </p:blipFill>
        <p:spPr>
          <a:xfrm>
            <a:off x="619125" y="2880256"/>
            <a:ext cx="11172114" cy="1374243"/>
          </a:xfrm>
          <a:prstGeom prst="rect">
            <a:avLst/>
          </a:prstGeom>
        </p:spPr>
      </p:pic>
      <p:sp>
        <p:nvSpPr>
          <p:cNvPr id="8" name="Rectangle 7"/>
          <p:cNvSpPr/>
          <p:nvPr/>
        </p:nvSpPr>
        <p:spPr>
          <a:xfrm>
            <a:off x="838199" y="778405"/>
            <a:ext cx="10625919" cy="1708160"/>
          </a:xfrm>
          <a:prstGeom prst="rect">
            <a:avLst/>
          </a:prstGeom>
        </p:spPr>
        <p:txBody>
          <a:bodyPr wrap="square">
            <a:spAutoFit/>
          </a:bodyPr>
          <a:lstStyle/>
          <a:p>
            <a:r>
              <a:rPr lang="en-US" sz="2100" dirty="0"/>
              <a:t/>
            </a:r>
            <a:br>
              <a:rPr lang="en-US" sz="2100" dirty="0"/>
            </a:br>
            <a:r>
              <a:rPr lang="en-US" sz="2100" dirty="0"/>
              <a:t>Two events are said to be independent of each other, if the probability that one event occurs in no way affects the probability of the other event occurring,</a:t>
            </a:r>
            <a:r>
              <a:rPr lang="en-US" sz="2100" dirty="0">
                <a:solidFill>
                  <a:srgbClr val="292929"/>
                </a:solidFill>
                <a:latin typeface="charter"/>
              </a:rPr>
              <a:t> or in other words if we have observation about one event it doesn’t affect the probability of the other. For Independent events A and B below is true</a:t>
            </a:r>
            <a:endParaRPr lang="en-US" sz="2100" dirty="0"/>
          </a:p>
        </p:txBody>
      </p:sp>
      <p:pic>
        <p:nvPicPr>
          <p:cNvPr id="4097" name="Picture 1"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9834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2353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753607"/>
          </a:xfrm>
        </p:spPr>
        <p:txBody>
          <a:bodyPr>
            <a:normAutofit/>
          </a:bodyPr>
          <a:lstStyle/>
          <a:p>
            <a:r>
              <a:rPr lang="en-US" sz="3200" dirty="0"/>
              <a:t>In probabilistic reasoning, there are two ways to solve problems with uncertain knowledge:</a:t>
            </a:r>
          </a:p>
        </p:txBody>
      </p:sp>
      <p:sp>
        <p:nvSpPr>
          <p:cNvPr id="3" name="Content Placeholder 2"/>
          <p:cNvSpPr>
            <a:spLocks noGrp="1"/>
          </p:cNvSpPr>
          <p:nvPr>
            <p:ph idx="1"/>
          </p:nvPr>
        </p:nvSpPr>
        <p:spPr>
          <a:xfrm>
            <a:off x="838200" y="2430965"/>
            <a:ext cx="10515600" cy="3745997"/>
          </a:xfrm>
        </p:spPr>
        <p:txBody>
          <a:bodyPr/>
          <a:lstStyle/>
          <a:p>
            <a:r>
              <a:rPr lang="en-US" b="1" dirty="0">
                <a:solidFill>
                  <a:srgbClr val="FF0000"/>
                </a:solidFill>
                <a:latin typeface="Comic Sans MS" panose="030F0702030302020204" pitchFamily="66" charset="0"/>
              </a:rPr>
              <a:t>Bayes' rule</a:t>
            </a:r>
            <a:endParaRPr lang="en-US" dirty="0">
              <a:solidFill>
                <a:srgbClr val="FF0000"/>
              </a:solidFill>
              <a:latin typeface="Comic Sans MS" panose="030F0702030302020204" pitchFamily="66" charset="0"/>
            </a:endParaRPr>
          </a:p>
          <a:p>
            <a:r>
              <a:rPr lang="en-US" b="1" dirty="0">
                <a:solidFill>
                  <a:srgbClr val="FF0000"/>
                </a:solidFill>
                <a:latin typeface="Comic Sans MS" panose="030F0702030302020204" pitchFamily="66" charset="0"/>
              </a:rPr>
              <a:t>Bayesian Statistics</a:t>
            </a:r>
            <a:endParaRPr lang="en-US" dirty="0">
              <a:solidFill>
                <a:srgbClr val="FF0000"/>
              </a:solidFill>
              <a:latin typeface="Comic Sans MS" panose="030F0702030302020204" pitchFamily="66" charset="0"/>
            </a:endParaRPr>
          </a:p>
          <a:p>
            <a:endParaRPr lang="en-US"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7</a:t>
            </a:fld>
            <a:endParaRPr lang="en-US" dirty="0"/>
          </a:p>
        </p:txBody>
      </p:sp>
      <p:pic>
        <p:nvPicPr>
          <p:cNvPr id="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6121" y="365125"/>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157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70</a:t>
            </a:fld>
            <a:endParaRPr lang="en-US" dirty="0"/>
          </a:p>
        </p:txBody>
      </p:sp>
      <p:pic>
        <p:nvPicPr>
          <p:cNvPr id="205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5125"/>
            <a:ext cx="10380260" cy="58283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7640356" y="956251"/>
            <a:ext cx="3200515" cy="1631716"/>
          </a:xfrm>
          <a:prstGeom prst="rect">
            <a:avLst/>
          </a:prstGeom>
        </p:spPr>
      </p:pic>
    </p:spTree>
    <p:extLst>
      <p:ext uri="{BB962C8B-B14F-4D97-AF65-F5344CB8AC3E}">
        <p14:creationId xmlns:p14="http://schemas.microsoft.com/office/powerpoint/2010/main" val="16903135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71</a:t>
            </a:fld>
            <a:endParaRPr lang="en-US" dirty="0"/>
          </a:p>
        </p:txBody>
      </p:sp>
      <p:pic>
        <p:nvPicPr>
          <p:cNvPr id="5" name="Picture 4"/>
          <p:cNvPicPr>
            <a:picLocks noChangeAspect="1"/>
          </p:cNvPicPr>
          <p:nvPr/>
        </p:nvPicPr>
        <p:blipFill>
          <a:blip r:embed="rId2"/>
          <a:stretch>
            <a:fillRect/>
          </a:stretch>
        </p:blipFill>
        <p:spPr>
          <a:xfrm>
            <a:off x="1028983" y="232568"/>
            <a:ext cx="10770469" cy="6123781"/>
          </a:xfrm>
          <a:prstGeom prst="rect">
            <a:avLst/>
          </a:prstGeom>
        </p:spPr>
      </p:pic>
    </p:spTree>
    <p:extLst>
      <p:ext uri="{BB962C8B-B14F-4D97-AF65-F5344CB8AC3E}">
        <p14:creationId xmlns:p14="http://schemas.microsoft.com/office/powerpoint/2010/main" val="21706859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2113"/>
          </a:xfrm>
        </p:spPr>
        <p:txBody>
          <a:bodyPr>
            <a:normAutofit fontScale="90000"/>
          </a:bodyPr>
          <a:lstStyle/>
          <a:p>
            <a:pPr algn="ctr"/>
            <a:r>
              <a:rPr lang="en-US" b="1" dirty="0" smtClean="0"/>
              <a:t>Bayes’ Theorem Problems</a:t>
            </a:r>
            <a:endParaRPr lang="en-US" b="1"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72</a:t>
            </a:fld>
            <a:endParaRPr lang="en-US" dirty="0"/>
          </a:p>
        </p:txBody>
      </p:sp>
      <p:sp>
        <p:nvSpPr>
          <p:cNvPr id="5" name="Rectangle 4"/>
          <p:cNvSpPr/>
          <p:nvPr/>
        </p:nvSpPr>
        <p:spPr>
          <a:xfrm>
            <a:off x="288131" y="2609225"/>
            <a:ext cx="11615737" cy="3754874"/>
          </a:xfrm>
          <a:prstGeom prst="rect">
            <a:avLst/>
          </a:prstGeom>
        </p:spPr>
        <p:txBody>
          <a:bodyPr wrap="square">
            <a:spAutoFit/>
          </a:bodyPr>
          <a:lstStyle/>
          <a:p>
            <a:pPr fontAlgn="base"/>
            <a:r>
              <a:rPr lang="en-US" sz="2000" dirty="0"/>
              <a:t>The first step into solving Bayes’ theorem problems is to assign letters to events:</a:t>
            </a:r>
          </a:p>
          <a:p>
            <a:pPr fontAlgn="base"/>
            <a:r>
              <a:rPr lang="en-US" sz="2000" dirty="0"/>
              <a:t>A = chance of having the faulty gene. That was given in the question as 1%. That also means the probability of </a:t>
            </a:r>
            <a:r>
              <a:rPr lang="en-US" sz="2000" i="1" dirty="0"/>
              <a:t>not</a:t>
            </a:r>
            <a:r>
              <a:rPr lang="en-US" sz="2000" dirty="0"/>
              <a:t> having the gene (~A) is 99%.</a:t>
            </a:r>
          </a:p>
          <a:p>
            <a:pPr fontAlgn="base"/>
            <a:r>
              <a:rPr lang="en-US" sz="2000" dirty="0"/>
              <a:t>X = A positive test result.</a:t>
            </a:r>
          </a:p>
          <a:p>
            <a:pPr fontAlgn="base"/>
            <a:r>
              <a:rPr lang="en-US" sz="2000" dirty="0"/>
              <a:t>So:</a:t>
            </a:r>
          </a:p>
          <a:p>
            <a:pPr fontAlgn="base"/>
            <a:r>
              <a:rPr lang="en-US" sz="2000" dirty="0"/>
              <a:t>P(A|X) = Probability of having the gene given a positive test result.</a:t>
            </a:r>
          </a:p>
          <a:p>
            <a:pPr fontAlgn="base"/>
            <a:r>
              <a:rPr lang="en-US" sz="2000" dirty="0"/>
              <a:t>P(X|A) = Chance of a positive test result given that the person actually has the gene. That was given in the question as 90%.</a:t>
            </a:r>
          </a:p>
          <a:p>
            <a:pPr fontAlgn="base"/>
            <a:r>
              <a:rPr lang="en-US" sz="2000" dirty="0"/>
              <a:t>p(X|~A) = Chance of a positive test if the person </a:t>
            </a:r>
            <a:r>
              <a:rPr lang="en-US" sz="2000" i="1" dirty="0"/>
              <a:t>doesn’t</a:t>
            </a:r>
            <a:r>
              <a:rPr lang="en-US" sz="2000" dirty="0"/>
              <a:t> have the gene. That was given in the question as 9.6%</a:t>
            </a:r>
          </a:p>
          <a:p>
            <a:pPr fontAlgn="base"/>
            <a:r>
              <a:rPr lang="en-US" sz="2000" dirty="0"/>
              <a:t>Now we have all of the information we need to put into the equation:</a:t>
            </a:r>
            <a:br>
              <a:rPr lang="en-US" sz="2000" dirty="0"/>
            </a:br>
            <a:r>
              <a:rPr lang="en-US" sz="2000" dirty="0" smtClean="0"/>
              <a:t>		P(A|X</a:t>
            </a:r>
            <a:r>
              <a:rPr lang="en-US" sz="2000" dirty="0"/>
              <a:t>) = (.9 * .01) / (.9 * .01 + .096 * .99) = 0.0865 (8.65%).</a:t>
            </a:r>
          </a:p>
          <a:p>
            <a:pPr fontAlgn="base"/>
            <a:r>
              <a:rPr lang="en-US" sz="2000" dirty="0" smtClean="0"/>
              <a:t>				The </a:t>
            </a:r>
            <a:r>
              <a:rPr lang="en-US" sz="2000" dirty="0"/>
              <a:t>probability of having the faulty gene on the test is 8.65%.</a:t>
            </a:r>
          </a:p>
        </p:txBody>
      </p:sp>
      <p:sp>
        <p:nvSpPr>
          <p:cNvPr id="6" name="Rectangle 5"/>
          <p:cNvSpPr/>
          <p:nvPr/>
        </p:nvSpPr>
        <p:spPr>
          <a:xfrm>
            <a:off x="809625" y="1319996"/>
            <a:ext cx="11382375" cy="1323439"/>
          </a:xfrm>
          <a:prstGeom prst="rect">
            <a:avLst/>
          </a:prstGeom>
        </p:spPr>
        <p:txBody>
          <a:bodyPr wrap="square">
            <a:spAutoFit/>
          </a:bodyPr>
          <a:lstStyle/>
          <a:p>
            <a:r>
              <a:rPr lang="en-US" sz="2000" dirty="0">
                <a:solidFill>
                  <a:schemeClr val="tx1">
                    <a:lumMod val="95000"/>
                    <a:lumOff val="5000"/>
                  </a:schemeClr>
                </a:solidFill>
                <a:latin typeface="PT Sans"/>
              </a:rPr>
              <a:t>1% of people have a certain genetic defect.</a:t>
            </a:r>
            <a:r>
              <a:rPr lang="en-US" sz="2000" dirty="0">
                <a:solidFill>
                  <a:schemeClr val="tx1">
                    <a:lumMod val="95000"/>
                    <a:lumOff val="5000"/>
                  </a:schemeClr>
                </a:solidFill>
              </a:rPr>
              <a:t/>
            </a:r>
            <a:br>
              <a:rPr lang="en-US" sz="2000" dirty="0">
                <a:solidFill>
                  <a:schemeClr val="tx1">
                    <a:lumMod val="95000"/>
                    <a:lumOff val="5000"/>
                  </a:schemeClr>
                </a:solidFill>
              </a:rPr>
            </a:br>
            <a:r>
              <a:rPr lang="en-US" sz="2000" dirty="0">
                <a:solidFill>
                  <a:schemeClr val="tx1">
                    <a:lumMod val="95000"/>
                    <a:lumOff val="5000"/>
                  </a:schemeClr>
                </a:solidFill>
                <a:latin typeface="PT Sans"/>
              </a:rPr>
              <a:t>90% of tests for the gene detect the defect (true positives).</a:t>
            </a:r>
            <a:r>
              <a:rPr lang="en-US" sz="2000" dirty="0">
                <a:solidFill>
                  <a:schemeClr val="tx1">
                    <a:lumMod val="95000"/>
                    <a:lumOff val="5000"/>
                  </a:schemeClr>
                </a:solidFill>
              </a:rPr>
              <a:t/>
            </a:r>
            <a:br>
              <a:rPr lang="en-US" sz="2000" dirty="0">
                <a:solidFill>
                  <a:schemeClr val="tx1">
                    <a:lumMod val="95000"/>
                    <a:lumOff val="5000"/>
                  </a:schemeClr>
                </a:solidFill>
              </a:rPr>
            </a:br>
            <a:r>
              <a:rPr lang="en-US" sz="2000" dirty="0">
                <a:solidFill>
                  <a:schemeClr val="tx1">
                    <a:lumMod val="95000"/>
                    <a:lumOff val="5000"/>
                  </a:schemeClr>
                </a:solidFill>
                <a:latin typeface="PT Sans"/>
              </a:rPr>
              <a:t>9.6% of the tests are false positives.</a:t>
            </a:r>
            <a:r>
              <a:rPr lang="en-US" sz="2000" dirty="0">
                <a:solidFill>
                  <a:schemeClr val="tx1">
                    <a:lumMod val="95000"/>
                    <a:lumOff val="5000"/>
                  </a:schemeClr>
                </a:solidFill>
              </a:rPr>
              <a:t/>
            </a:r>
            <a:br>
              <a:rPr lang="en-US" sz="2000" dirty="0">
                <a:solidFill>
                  <a:schemeClr val="tx1">
                    <a:lumMod val="95000"/>
                    <a:lumOff val="5000"/>
                  </a:schemeClr>
                </a:solidFill>
              </a:rPr>
            </a:br>
            <a:r>
              <a:rPr lang="en-US" sz="2000" dirty="0">
                <a:solidFill>
                  <a:schemeClr val="tx1">
                    <a:lumMod val="95000"/>
                    <a:lumOff val="5000"/>
                  </a:schemeClr>
                </a:solidFill>
                <a:latin typeface="PT Sans"/>
              </a:rPr>
              <a:t>If a person gets a positive test result, </a:t>
            </a:r>
            <a:r>
              <a:rPr lang="en-US" sz="2000" b="1" dirty="0">
                <a:solidFill>
                  <a:schemeClr val="tx1">
                    <a:lumMod val="95000"/>
                    <a:lumOff val="5000"/>
                  </a:schemeClr>
                </a:solidFill>
                <a:latin typeface="PT Sans"/>
              </a:rPr>
              <a:t>what are the odds they actually have the genetic defect?</a:t>
            </a:r>
            <a:endParaRPr lang="en-US" sz="2000" dirty="0">
              <a:solidFill>
                <a:schemeClr val="tx1">
                  <a:lumMod val="95000"/>
                  <a:lumOff val="5000"/>
                </a:schemeClr>
              </a:solidFill>
            </a:endParaRPr>
          </a:p>
        </p:txBody>
      </p:sp>
      <p:sp>
        <p:nvSpPr>
          <p:cNvPr id="7" name="Rectangle 6"/>
          <p:cNvSpPr/>
          <p:nvPr/>
        </p:nvSpPr>
        <p:spPr>
          <a:xfrm>
            <a:off x="941309" y="861764"/>
            <a:ext cx="3117072" cy="369332"/>
          </a:xfrm>
          <a:prstGeom prst="rect">
            <a:avLst/>
          </a:prstGeom>
        </p:spPr>
        <p:txBody>
          <a:bodyPr wrap="none">
            <a:spAutoFit/>
          </a:bodyPr>
          <a:lstStyle/>
          <a:p>
            <a:pPr fontAlgn="base"/>
            <a:r>
              <a:rPr lang="en-US" b="1" dirty="0">
                <a:solidFill>
                  <a:srgbClr val="555555"/>
                </a:solidFill>
                <a:latin typeface="Philosopher"/>
              </a:rPr>
              <a:t>Example </a:t>
            </a:r>
            <a:r>
              <a:rPr lang="en-US" b="1" dirty="0" smtClean="0">
                <a:solidFill>
                  <a:srgbClr val="555555"/>
                </a:solidFill>
                <a:latin typeface="Philosopher"/>
              </a:rPr>
              <a:t>: </a:t>
            </a:r>
            <a:r>
              <a:rPr lang="en-US" b="1" dirty="0">
                <a:solidFill>
                  <a:srgbClr val="555555"/>
                </a:solidFill>
                <a:latin typeface="Philosopher"/>
              </a:rPr>
              <a:t>the Medical Test</a:t>
            </a:r>
            <a:endParaRPr lang="en-US" b="1" i="0" dirty="0">
              <a:solidFill>
                <a:srgbClr val="555555"/>
              </a:solidFill>
              <a:effectLst/>
              <a:latin typeface="Philosopher"/>
            </a:endParaRPr>
          </a:p>
        </p:txBody>
      </p:sp>
    </p:spTree>
    <p:extLst>
      <p:ext uri="{BB962C8B-B14F-4D97-AF65-F5344CB8AC3E}">
        <p14:creationId xmlns:p14="http://schemas.microsoft.com/office/powerpoint/2010/main" val="1816526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73</a:t>
            </a:fld>
            <a:endParaRPr lang="en-US" dirty="0"/>
          </a:p>
        </p:txBody>
      </p:sp>
      <p:pic>
        <p:nvPicPr>
          <p:cNvPr id="1028" name="Picture 4" descr="spam fil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734841"/>
            <a:ext cx="6810375" cy="8286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26243" y="926346"/>
            <a:ext cx="11172825" cy="2246769"/>
          </a:xfrm>
          <a:prstGeom prst="rect">
            <a:avLst/>
          </a:prstGeom>
        </p:spPr>
        <p:txBody>
          <a:bodyPr wrap="square">
            <a:spAutoFit/>
          </a:bodyPr>
          <a:lstStyle/>
          <a:p>
            <a:pPr fontAlgn="base"/>
            <a:r>
              <a:rPr lang="en-US" sz="2000" b="1" dirty="0">
                <a:solidFill>
                  <a:schemeClr val="tx1">
                    <a:lumMod val="95000"/>
                    <a:lumOff val="5000"/>
                  </a:schemeClr>
                </a:solidFill>
                <a:latin typeface="Philosopher"/>
              </a:rPr>
              <a:t>Bayesian Spam Filtering</a:t>
            </a:r>
          </a:p>
          <a:p>
            <a:pPr fontAlgn="base"/>
            <a:r>
              <a:rPr lang="en-US" sz="2000" dirty="0">
                <a:solidFill>
                  <a:schemeClr val="tx1">
                    <a:lumMod val="95000"/>
                    <a:lumOff val="5000"/>
                  </a:schemeClr>
                </a:solidFill>
                <a:latin typeface="PT Sans"/>
              </a:rPr>
              <a:t>Although Bayes’ Theorem is used extensively in the medical sciences, there are other applications. </a:t>
            </a:r>
            <a:endParaRPr lang="en-US" sz="2000" dirty="0" smtClean="0">
              <a:solidFill>
                <a:schemeClr val="tx1">
                  <a:lumMod val="95000"/>
                  <a:lumOff val="5000"/>
                </a:schemeClr>
              </a:solidFill>
              <a:latin typeface="PT Sans"/>
            </a:endParaRPr>
          </a:p>
          <a:p>
            <a:pPr fontAlgn="base"/>
            <a:r>
              <a:rPr lang="en-US" sz="2000" dirty="0" smtClean="0">
                <a:solidFill>
                  <a:schemeClr val="tx1">
                    <a:lumMod val="95000"/>
                    <a:lumOff val="5000"/>
                  </a:schemeClr>
                </a:solidFill>
                <a:latin typeface="PT Sans"/>
              </a:rPr>
              <a:t>For </a:t>
            </a:r>
            <a:r>
              <a:rPr lang="en-US" sz="2000" dirty="0">
                <a:solidFill>
                  <a:schemeClr val="tx1">
                    <a:lumMod val="95000"/>
                    <a:lumOff val="5000"/>
                  </a:schemeClr>
                </a:solidFill>
                <a:latin typeface="PT Sans"/>
              </a:rPr>
              <a:t>example, it’s used to </a:t>
            </a:r>
            <a:r>
              <a:rPr lang="en-US" sz="2000" dirty="0">
                <a:solidFill>
                  <a:schemeClr val="tx1">
                    <a:lumMod val="95000"/>
                    <a:lumOff val="5000"/>
                  </a:schemeClr>
                </a:solidFill>
                <a:latin typeface="inherit"/>
              </a:rPr>
              <a:t>filter spam</a:t>
            </a:r>
            <a:r>
              <a:rPr lang="en-US" sz="2000" dirty="0">
                <a:solidFill>
                  <a:schemeClr val="tx1">
                    <a:lumMod val="95000"/>
                    <a:lumOff val="5000"/>
                  </a:schemeClr>
                </a:solidFill>
                <a:latin typeface="PT Sans"/>
              </a:rPr>
              <a:t>. The </a:t>
            </a:r>
            <a:r>
              <a:rPr lang="en-US" sz="2000" b="1" dirty="0">
                <a:solidFill>
                  <a:schemeClr val="tx1">
                    <a:lumMod val="95000"/>
                    <a:lumOff val="5000"/>
                  </a:schemeClr>
                </a:solidFill>
                <a:latin typeface="inherit"/>
              </a:rPr>
              <a:t>event </a:t>
            </a:r>
            <a:r>
              <a:rPr lang="en-US" sz="2000" dirty="0">
                <a:solidFill>
                  <a:schemeClr val="tx1">
                    <a:lumMod val="95000"/>
                    <a:lumOff val="5000"/>
                  </a:schemeClr>
                </a:solidFill>
                <a:latin typeface="PT Sans"/>
              </a:rPr>
              <a:t>in this case is that the message is spam. The </a:t>
            </a:r>
            <a:r>
              <a:rPr lang="en-US" sz="2000" b="1" dirty="0">
                <a:solidFill>
                  <a:schemeClr val="tx1">
                    <a:lumMod val="95000"/>
                    <a:lumOff val="5000"/>
                  </a:schemeClr>
                </a:solidFill>
                <a:latin typeface="inherit"/>
              </a:rPr>
              <a:t>test </a:t>
            </a:r>
            <a:r>
              <a:rPr lang="en-US" sz="2000" dirty="0">
                <a:solidFill>
                  <a:schemeClr val="tx1">
                    <a:lumMod val="95000"/>
                    <a:lumOff val="5000"/>
                  </a:schemeClr>
                </a:solidFill>
                <a:latin typeface="PT Sans"/>
              </a:rPr>
              <a:t>for spam is that the message contains some flagged words (like </a:t>
            </a:r>
            <a:r>
              <a:rPr lang="en-US" sz="2000" dirty="0" smtClean="0">
                <a:solidFill>
                  <a:schemeClr val="tx1">
                    <a:lumMod val="95000"/>
                    <a:lumOff val="5000"/>
                  </a:schemeClr>
                </a:solidFill>
                <a:latin typeface="PT Sans"/>
              </a:rPr>
              <a:t>“lottery” </a:t>
            </a:r>
            <a:r>
              <a:rPr lang="en-US" sz="2000" dirty="0">
                <a:solidFill>
                  <a:schemeClr val="tx1">
                    <a:lumMod val="95000"/>
                    <a:lumOff val="5000"/>
                  </a:schemeClr>
                </a:solidFill>
                <a:latin typeface="PT Sans"/>
              </a:rPr>
              <a:t>or “you have won”). Here’s the </a:t>
            </a:r>
            <a:r>
              <a:rPr lang="en-US" sz="2000" dirty="0" smtClean="0">
                <a:solidFill>
                  <a:schemeClr val="tx1">
                    <a:lumMod val="95000"/>
                    <a:lumOff val="5000"/>
                  </a:schemeClr>
                </a:solidFill>
                <a:latin typeface="PT Sans"/>
              </a:rPr>
              <a:t>equation </a:t>
            </a:r>
            <a:r>
              <a:rPr lang="en-US" sz="2000" dirty="0">
                <a:solidFill>
                  <a:schemeClr val="tx1">
                    <a:lumMod val="95000"/>
                    <a:lumOff val="5000"/>
                  </a:schemeClr>
                </a:solidFill>
                <a:latin typeface="PT Sans"/>
              </a:rPr>
              <a:t>read as “The probability a message is spam given that it contains certain flagged words”:</a:t>
            </a:r>
            <a:endParaRPr lang="en-US" sz="2000" b="0" i="0" dirty="0">
              <a:solidFill>
                <a:schemeClr val="tx1">
                  <a:lumMod val="95000"/>
                  <a:lumOff val="5000"/>
                </a:schemeClr>
              </a:solidFill>
              <a:effectLst/>
              <a:latin typeface="PT Sans"/>
            </a:endParaRPr>
          </a:p>
        </p:txBody>
      </p:sp>
      <p:sp>
        <p:nvSpPr>
          <p:cNvPr id="9" name="Rectangle 8"/>
          <p:cNvSpPr/>
          <p:nvPr/>
        </p:nvSpPr>
        <p:spPr>
          <a:xfrm>
            <a:off x="671513" y="4563517"/>
            <a:ext cx="10682287" cy="646331"/>
          </a:xfrm>
          <a:prstGeom prst="rect">
            <a:avLst/>
          </a:prstGeom>
        </p:spPr>
        <p:txBody>
          <a:bodyPr wrap="square">
            <a:spAutoFit/>
          </a:bodyPr>
          <a:lstStyle/>
          <a:p>
            <a:r>
              <a:rPr lang="en-US" dirty="0">
                <a:latin typeface="PT Sans"/>
              </a:rPr>
              <a:t>The actual equations used for spam filtering are a little more complex; they contain more flags than just content</a:t>
            </a:r>
            <a:r>
              <a:rPr lang="en-US" dirty="0" smtClean="0">
                <a:latin typeface="PT Sans"/>
              </a:rPr>
              <a:t>..</a:t>
            </a:r>
            <a:endParaRPr lang="en-US" dirty="0"/>
          </a:p>
        </p:txBody>
      </p:sp>
    </p:spTree>
    <p:extLst>
      <p:ext uri="{BB962C8B-B14F-4D97-AF65-F5344CB8AC3E}">
        <p14:creationId xmlns:p14="http://schemas.microsoft.com/office/powerpoint/2010/main" val="38654144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74</a:t>
            </a:fld>
            <a:endParaRPr lang="en-US" dirty="0"/>
          </a:p>
        </p:txBody>
      </p:sp>
      <p:sp>
        <p:nvSpPr>
          <p:cNvPr id="5" name="Rectangle 4"/>
          <p:cNvSpPr/>
          <p:nvPr/>
        </p:nvSpPr>
        <p:spPr>
          <a:xfrm>
            <a:off x="1038225" y="1881944"/>
            <a:ext cx="10115549" cy="2308324"/>
          </a:xfrm>
          <a:prstGeom prst="rect">
            <a:avLst/>
          </a:prstGeom>
        </p:spPr>
        <p:txBody>
          <a:bodyPr wrap="square">
            <a:spAutoFit/>
          </a:bodyPr>
          <a:lstStyle/>
          <a:p>
            <a:pPr>
              <a:buFont typeface="Arial" panose="020B0604020202020204" pitchFamily="34" charset="0"/>
              <a:buChar char="•"/>
            </a:pPr>
            <a:r>
              <a:rPr lang="en-US" dirty="0">
                <a:latin typeface="Verdana" panose="020B0604030504040204" pitchFamily="34" charset="0"/>
              </a:rPr>
              <a:t>Example</a:t>
            </a:r>
            <a:r>
              <a:rPr lang="en-US" dirty="0" smtClean="0">
                <a:latin typeface="Verdana" panose="020B0604030504040204" pitchFamily="34" charset="0"/>
              </a:rPr>
              <a:t>: dangerous </a:t>
            </a:r>
            <a:r>
              <a:rPr lang="en-US" dirty="0">
                <a:latin typeface="Verdana" panose="020B0604030504040204" pitchFamily="34" charset="0"/>
              </a:rPr>
              <a:t>fires are rare (1%)</a:t>
            </a:r>
          </a:p>
          <a:p>
            <a:pPr>
              <a:buFont typeface="Arial" panose="020B0604020202020204" pitchFamily="34" charset="0"/>
              <a:buChar char="•"/>
            </a:pPr>
            <a:r>
              <a:rPr lang="en-US" dirty="0">
                <a:latin typeface="Verdana" panose="020B0604030504040204" pitchFamily="34" charset="0"/>
              </a:rPr>
              <a:t>but smoke is fairly common (10%) due to barbecues,</a:t>
            </a:r>
          </a:p>
          <a:p>
            <a:pPr>
              <a:buFont typeface="Arial" panose="020B0604020202020204" pitchFamily="34" charset="0"/>
              <a:buChar char="•"/>
            </a:pPr>
            <a:r>
              <a:rPr lang="en-US" dirty="0">
                <a:latin typeface="Verdana" panose="020B0604030504040204" pitchFamily="34" charset="0"/>
              </a:rPr>
              <a:t>and 90% of dangerous fires make smoke</a:t>
            </a:r>
          </a:p>
          <a:p>
            <a:r>
              <a:rPr lang="en-US" dirty="0">
                <a:latin typeface="Verdana" panose="020B0604030504040204" pitchFamily="34" charset="0"/>
              </a:rPr>
              <a:t>We can then discover the </a:t>
            </a:r>
            <a:r>
              <a:rPr lang="en-US" b="1" dirty="0">
                <a:latin typeface="Verdana" panose="020B0604030504040204" pitchFamily="34" charset="0"/>
              </a:rPr>
              <a:t>probability of dangerous Fire when there is Smoke</a:t>
            </a:r>
            <a:r>
              <a:rPr lang="en-US" dirty="0">
                <a:latin typeface="Verdana" panose="020B0604030504040204" pitchFamily="34" charset="0"/>
              </a:rPr>
              <a:t>:</a:t>
            </a:r>
          </a:p>
          <a:p>
            <a:pPr algn="ctr"/>
            <a:r>
              <a:rPr lang="en-US" dirty="0">
                <a:latin typeface="Verdana" panose="020B0604030504040204" pitchFamily="34" charset="0"/>
              </a:rPr>
              <a:t>P(</a:t>
            </a:r>
            <a:r>
              <a:rPr lang="en-US" dirty="0" err="1">
                <a:latin typeface="Verdana" panose="020B0604030504040204" pitchFamily="34" charset="0"/>
              </a:rPr>
              <a:t>Fire|Smoke</a:t>
            </a:r>
            <a:r>
              <a:rPr lang="en-US" dirty="0">
                <a:latin typeface="Verdana" panose="020B0604030504040204" pitchFamily="34" charset="0"/>
              </a:rPr>
              <a:t>) =</a:t>
            </a:r>
            <a:r>
              <a:rPr lang="en-US" i="1" dirty="0">
                <a:latin typeface="Verdana" panose="020B0604030504040204" pitchFamily="34" charset="0"/>
              </a:rPr>
              <a:t>P(Fire) </a:t>
            </a:r>
            <a:r>
              <a:rPr lang="en-US" i="1" dirty="0" smtClean="0">
                <a:latin typeface="Verdana" panose="020B0604030504040204" pitchFamily="34" charset="0"/>
              </a:rPr>
              <a:t>P(</a:t>
            </a:r>
            <a:r>
              <a:rPr lang="en-US" i="1" dirty="0" err="1" smtClean="0">
                <a:latin typeface="Verdana" panose="020B0604030504040204" pitchFamily="34" charset="0"/>
              </a:rPr>
              <a:t>Smoke|Fire</a:t>
            </a:r>
            <a:r>
              <a:rPr lang="en-US" i="1" dirty="0" smtClean="0">
                <a:latin typeface="Verdana" panose="020B0604030504040204" pitchFamily="34" charset="0"/>
              </a:rPr>
              <a:t>)/</a:t>
            </a:r>
            <a:r>
              <a:rPr lang="en-US" b="1" dirty="0" smtClean="0">
                <a:latin typeface="Verdana" panose="020B0604030504040204" pitchFamily="34" charset="0"/>
              </a:rPr>
              <a:t>P(Smoke</a:t>
            </a:r>
            <a:r>
              <a:rPr lang="en-US" b="1" dirty="0">
                <a:latin typeface="Verdana" panose="020B0604030504040204" pitchFamily="34" charset="0"/>
              </a:rPr>
              <a:t>)</a:t>
            </a:r>
            <a:endParaRPr lang="en-US" dirty="0">
              <a:latin typeface="Verdana" panose="020B0604030504040204" pitchFamily="34" charset="0"/>
            </a:endParaRPr>
          </a:p>
          <a:p>
            <a:pPr algn="ctr"/>
            <a:r>
              <a:rPr lang="en-US" dirty="0">
                <a:latin typeface="Verdana" panose="020B0604030504040204" pitchFamily="34" charset="0"/>
              </a:rPr>
              <a:t>=</a:t>
            </a:r>
            <a:r>
              <a:rPr lang="en-US" i="1" dirty="0">
                <a:latin typeface="Verdana" panose="020B0604030504040204" pitchFamily="34" charset="0"/>
              </a:rPr>
              <a:t>1% x 90</a:t>
            </a:r>
            <a:r>
              <a:rPr lang="en-US" i="1" dirty="0" smtClean="0">
                <a:latin typeface="Verdana" panose="020B0604030504040204" pitchFamily="34" charset="0"/>
              </a:rPr>
              <a:t>%/</a:t>
            </a:r>
            <a:r>
              <a:rPr lang="en-US" b="1" dirty="0" smtClean="0">
                <a:latin typeface="Verdana" panose="020B0604030504040204" pitchFamily="34" charset="0"/>
              </a:rPr>
              <a:t>10</a:t>
            </a:r>
            <a:r>
              <a:rPr lang="en-US" b="1" dirty="0">
                <a:latin typeface="Verdana" panose="020B0604030504040204" pitchFamily="34" charset="0"/>
              </a:rPr>
              <a:t>%</a:t>
            </a:r>
            <a:endParaRPr lang="en-US" dirty="0">
              <a:latin typeface="Verdana" panose="020B0604030504040204" pitchFamily="34" charset="0"/>
            </a:endParaRPr>
          </a:p>
          <a:p>
            <a:pPr algn="ctr"/>
            <a:r>
              <a:rPr lang="en-US" dirty="0">
                <a:latin typeface="Verdana" panose="020B0604030504040204" pitchFamily="34" charset="0"/>
              </a:rPr>
              <a:t>=9%</a:t>
            </a:r>
          </a:p>
          <a:p>
            <a:r>
              <a:rPr lang="en-US" dirty="0">
                <a:latin typeface="Verdana" panose="020B0604030504040204" pitchFamily="34" charset="0"/>
              </a:rPr>
              <a:t>So it is still worth checking out any smoke to be sure.</a:t>
            </a:r>
            <a:endParaRPr lang="en-US" b="0" i="0" dirty="0">
              <a:effectLst/>
              <a:latin typeface="Verdana" panose="020B0604030504040204" pitchFamily="34" charset="0"/>
            </a:endParaRPr>
          </a:p>
        </p:txBody>
      </p:sp>
    </p:spTree>
    <p:extLst>
      <p:ext uri="{BB962C8B-B14F-4D97-AF65-F5344CB8AC3E}">
        <p14:creationId xmlns:p14="http://schemas.microsoft.com/office/powerpoint/2010/main" val="37131765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75</a:t>
            </a:fld>
            <a:endParaRPr lang="en-US" dirty="0"/>
          </a:p>
        </p:txBody>
      </p:sp>
      <p:sp>
        <p:nvSpPr>
          <p:cNvPr id="5" name="Rectangle 4"/>
          <p:cNvSpPr/>
          <p:nvPr/>
        </p:nvSpPr>
        <p:spPr>
          <a:xfrm>
            <a:off x="652462" y="750887"/>
            <a:ext cx="11029950" cy="4678204"/>
          </a:xfrm>
          <a:prstGeom prst="rect">
            <a:avLst/>
          </a:prstGeom>
        </p:spPr>
        <p:txBody>
          <a:bodyPr wrap="square">
            <a:spAutoFit/>
          </a:bodyPr>
          <a:lstStyle/>
          <a:p>
            <a:r>
              <a:rPr lang="en-US" sz="2000" dirty="0">
                <a:solidFill>
                  <a:schemeClr val="tx1">
                    <a:lumMod val="95000"/>
                    <a:lumOff val="5000"/>
                  </a:schemeClr>
                </a:solidFill>
                <a:latin typeface="Verdana" panose="020B0604030504040204" pitchFamily="34" charset="0"/>
              </a:rPr>
              <a:t>Example: Picnic Day</a:t>
            </a:r>
          </a:p>
          <a:p>
            <a:r>
              <a:rPr lang="en-US" sz="2000" dirty="0">
                <a:solidFill>
                  <a:schemeClr val="tx1">
                    <a:lumMod val="95000"/>
                    <a:lumOff val="5000"/>
                  </a:schemeClr>
                </a:solidFill>
                <a:latin typeface="Verdana" panose="020B0604030504040204" pitchFamily="34" charset="0"/>
              </a:rPr>
              <a:t>You are planning a picnic today, but the morning is cloudy</a:t>
            </a:r>
          </a:p>
          <a:p>
            <a:pPr>
              <a:buFont typeface="Arial" panose="020B0604020202020204" pitchFamily="34" charset="0"/>
              <a:buChar char="•"/>
            </a:pPr>
            <a:r>
              <a:rPr lang="en-US" sz="2000" dirty="0" smtClean="0">
                <a:solidFill>
                  <a:schemeClr val="tx1">
                    <a:lumMod val="95000"/>
                    <a:lumOff val="5000"/>
                  </a:schemeClr>
                </a:solidFill>
                <a:latin typeface="Verdana" panose="020B0604030504040204" pitchFamily="34" charset="0"/>
              </a:rPr>
              <a:t>50</a:t>
            </a:r>
            <a:r>
              <a:rPr lang="en-US" sz="2000" dirty="0">
                <a:solidFill>
                  <a:schemeClr val="tx1">
                    <a:lumMod val="95000"/>
                    <a:lumOff val="5000"/>
                  </a:schemeClr>
                </a:solidFill>
                <a:latin typeface="Verdana" panose="020B0604030504040204" pitchFamily="34" charset="0"/>
              </a:rPr>
              <a:t>% of all rainy days start off cloudy!</a:t>
            </a: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But cloudy mornings are common (about 40% of days start cloudy)</a:t>
            </a: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And this is usually a dry month (only 3 of 30 days tend to be rainy, or 10%)</a:t>
            </a:r>
          </a:p>
          <a:p>
            <a:r>
              <a:rPr lang="en-US" sz="2000" b="1" dirty="0">
                <a:solidFill>
                  <a:schemeClr val="tx1">
                    <a:lumMod val="95000"/>
                    <a:lumOff val="5000"/>
                  </a:schemeClr>
                </a:solidFill>
                <a:latin typeface="Verdana" panose="020B0604030504040204" pitchFamily="34" charset="0"/>
              </a:rPr>
              <a:t>What is the chance of rain during the day?</a:t>
            </a:r>
            <a:endParaRPr lang="en-US" sz="2000" dirty="0">
              <a:solidFill>
                <a:schemeClr val="tx1">
                  <a:lumMod val="95000"/>
                  <a:lumOff val="5000"/>
                </a:schemeClr>
              </a:solidFill>
              <a:latin typeface="Verdana" panose="020B0604030504040204" pitchFamily="34" charset="0"/>
            </a:endParaRPr>
          </a:p>
          <a:p>
            <a:r>
              <a:rPr lang="en-US" sz="2000" dirty="0">
                <a:solidFill>
                  <a:schemeClr val="tx1">
                    <a:lumMod val="95000"/>
                    <a:lumOff val="5000"/>
                  </a:schemeClr>
                </a:solidFill>
                <a:latin typeface="Verdana" panose="020B0604030504040204" pitchFamily="34" charset="0"/>
              </a:rPr>
              <a:t>We will use Rain to mean rain during the day, and Cloud to mean cloudy morning.</a:t>
            </a:r>
          </a:p>
          <a:p>
            <a:r>
              <a:rPr lang="en-US" sz="2000" dirty="0">
                <a:solidFill>
                  <a:schemeClr val="tx1">
                    <a:lumMod val="95000"/>
                    <a:lumOff val="5000"/>
                  </a:schemeClr>
                </a:solidFill>
                <a:latin typeface="Verdana" panose="020B0604030504040204" pitchFamily="34" charset="0"/>
              </a:rPr>
              <a:t>The chance of Rain given Cloud is written P(</a:t>
            </a:r>
            <a:r>
              <a:rPr lang="en-US" sz="2000" dirty="0" err="1">
                <a:solidFill>
                  <a:schemeClr val="tx1">
                    <a:lumMod val="95000"/>
                    <a:lumOff val="5000"/>
                  </a:schemeClr>
                </a:solidFill>
                <a:latin typeface="Verdana" panose="020B0604030504040204" pitchFamily="34" charset="0"/>
              </a:rPr>
              <a:t>Rain|Cloud</a:t>
            </a:r>
            <a:r>
              <a:rPr lang="en-US" sz="2000" dirty="0">
                <a:solidFill>
                  <a:schemeClr val="tx1">
                    <a:lumMod val="95000"/>
                    <a:lumOff val="5000"/>
                  </a:schemeClr>
                </a:solidFill>
                <a:latin typeface="Verdana" panose="020B0604030504040204" pitchFamily="34" charset="0"/>
              </a:rPr>
              <a:t>)</a:t>
            </a:r>
          </a:p>
          <a:p>
            <a:r>
              <a:rPr lang="en-US" sz="2000" dirty="0">
                <a:solidFill>
                  <a:schemeClr val="tx1">
                    <a:lumMod val="95000"/>
                    <a:lumOff val="5000"/>
                  </a:schemeClr>
                </a:solidFill>
                <a:latin typeface="Verdana" panose="020B0604030504040204" pitchFamily="34" charset="0"/>
              </a:rPr>
              <a:t>So let's put that in the formula:</a:t>
            </a:r>
          </a:p>
          <a:p>
            <a:pPr algn="ctr"/>
            <a:r>
              <a:rPr lang="en-US" sz="2000" dirty="0">
                <a:solidFill>
                  <a:schemeClr val="tx1">
                    <a:lumMod val="95000"/>
                    <a:lumOff val="5000"/>
                  </a:schemeClr>
                </a:solidFill>
                <a:latin typeface="Verdana" panose="020B0604030504040204" pitchFamily="34" charset="0"/>
              </a:rPr>
              <a:t>P(</a:t>
            </a:r>
            <a:r>
              <a:rPr lang="en-US" sz="2000" dirty="0" err="1">
                <a:solidFill>
                  <a:schemeClr val="tx1">
                    <a:lumMod val="95000"/>
                    <a:lumOff val="5000"/>
                  </a:schemeClr>
                </a:solidFill>
                <a:latin typeface="Verdana" panose="020B0604030504040204" pitchFamily="34" charset="0"/>
              </a:rPr>
              <a:t>Rain|Cloud</a:t>
            </a:r>
            <a:r>
              <a:rPr lang="en-US" sz="2000" dirty="0">
                <a:solidFill>
                  <a:schemeClr val="tx1">
                    <a:lumMod val="95000"/>
                    <a:lumOff val="5000"/>
                  </a:schemeClr>
                </a:solidFill>
                <a:latin typeface="Verdana" panose="020B0604030504040204" pitchFamily="34" charset="0"/>
              </a:rPr>
              <a:t>) = </a:t>
            </a:r>
            <a:r>
              <a:rPr lang="en-US" sz="2000" i="1" dirty="0">
                <a:solidFill>
                  <a:schemeClr val="tx1">
                    <a:lumMod val="95000"/>
                    <a:lumOff val="5000"/>
                  </a:schemeClr>
                </a:solidFill>
                <a:latin typeface="Verdana" panose="020B0604030504040204" pitchFamily="34" charset="0"/>
              </a:rPr>
              <a:t>P(Rain) P(</a:t>
            </a:r>
            <a:r>
              <a:rPr lang="en-US" sz="2000" i="1" dirty="0" err="1">
                <a:solidFill>
                  <a:schemeClr val="tx1">
                    <a:lumMod val="95000"/>
                    <a:lumOff val="5000"/>
                  </a:schemeClr>
                </a:solidFill>
                <a:latin typeface="Verdana" panose="020B0604030504040204" pitchFamily="34" charset="0"/>
              </a:rPr>
              <a:t>Cloud|Rain</a:t>
            </a:r>
            <a:r>
              <a:rPr lang="en-US" sz="2000" i="1" dirty="0" smtClean="0">
                <a:solidFill>
                  <a:schemeClr val="tx1">
                    <a:lumMod val="95000"/>
                    <a:lumOff val="5000"/>
                  </a:schemeClr>
                </a:solidFill>
                <a:latin typeface="Verdana" panose="020B0604030504040204" pitchFamily="34" charset="0"/>
              </a:rPr>
              <a:t>)/</a:t>
            </a:r>
            <a:r>
              <a:rPr lang="en-US" sz="2000" b="1" dirty="0" smtClean="0">
                <a:solidFill>
                  <a:schemeClr val="tx1">
                    <a:lumMod val="95000"/>
                    <a:lumOff val="5000"/>
                  </a:schemeClr>
                </a:solidFill>
                <a:latin typeface="Verdana" panose="020B0604030504040204" pitchFamily="34" charset="0"/>
              </a:rPr>
              <a:t>P(Cloud</a:t>
            </a:r>
            <a:r>
              <a:rPr lang="en-US" sz="2000" b="1" dirty="0">
                <a:solidFill>
                  <a:schemeClr val="tx1">
                    <a:lumMod val="95000"/>
                    <a:lumOff val="5000"/>
                  </a:schemeClr>
                </a:solidFill>
                <a:latin typeface="Verdana" panose="020B0604030504040204" pitchFamily="34" charset="0"/>
              </a:rPr>
              <a:t>)</a:t>
            </a:r>
            <a:endParaRPr lang="en-US" sz="2000" dirty="0">
              <a:solidFill>
                <a:schemeClr val="tx1">
                  <a:lumMod val="95000"/>
                  <a:lumOff val="5000"/>
                </a:schemeClr>
              </a:solidFill>
              <a:latin typeface="Verdana" panose="020B0604030504040204" pitchFamily="34" charset="0"/>
            </a:endParaRP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P(Rain) is Probability of Rain = 10%</a:t>
            </a: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P(</a:t>
            </a:r>
            <a:r>
              <a:rPr lang="en-US" sz="2000" dirty="0" err="1">
                <a:solidFill>
                  <a:schemeClr val="tx1">
                    <a:lumMod val="95000"/>
                    <a:lumOff val="5000"/>
                  </a:schemeClr>
                </a:solidFill>
                <a:latin typeface="Verdana" panose="020B0604030504040204" pitchFamily="34" charset="0"/>
              </a:rPr>
              <a:t>Cloud|Rain</a:t>
            </a:r>
            <a:r>
              <a:rPr lang="en-US" sz="2000" dirty="0">
                <a:solidFill>
                  <a:schemeClr val="tx1">
                    <a:lumMod val="95000"/>
                    <a:lumOff val="5000"/>
                  </a:schemeClr>
                </a:solidFill>
                <a:latin typeface="Verdana" panose="020B0604030504040204" pitchFamily="34" charset="0"/>
              </a:rPr>
              <a:t>) is Probability of Cloud, given that Rain happens = 50%</a:t>
            </a:r>
          </a:p>
          <a:p>
            <a:pPr>
              <a:buFont typeface="Arial" panose="020B0604020202020204" pitchFamily="34" charset="0"/>
              <a:buChar char="•"/>
            </a:pPr>
            <a:r>
              <a:rPr lang="en-US" sz="2000" dirty="0">
                <a:solidFill>
                  <a:schemeClr val="tx1">
                    <a:lumMod val="95000"/>
                    <a:lumOff val="5000"/>
                  </a:schemeClr>
                </a:solidFill>
                <a:latin typeface="Verdana" panose="020B0604030504040204" pitchFamily="34" charset="0"/>
              </a:rPr>
              <a:t>P(Cloud) is Probability of Cloud = 40%</a:t>
            </a:r>
          </a:p>
          <a:p>
            <a:pPr algn="ctr"/>
            <a:r>
              <a:rPr lang="en-US" sz="2000" dirty="0">
                <a:solidFill>
                  <a:schemeClr val="tx1">
                    <a:lumMod val="95000"/>
                    <a:lumOff val="5000"/>
                  </a:schemeClr>
                </a:solidFill>
                <a:latin typeface="Verdana" panose="020B0604030504040204" pitchFamily="34" charset="0"/>
              </a:rPr>
              <a:t>P(</a:t>
            </a:r>
            <a:r>
              <a:rPr lang="en-US" sz="2000" dirty="0" err="1">
                <a:solidFill>
                  <a:schemeClr val="tx1">
                    <a:lumMod val="95000"/>
                    <a:lumOff val="5000"/>
                  </a:schemeClr>
                </a:solidFill>
                <a:latin typeface="Verdana" panose="020B0604030504040204" pitchFamily="34" charset="0"/>
              </a:rPr>
              <a:t>Rain|Cloud</a:t>
            </a:r>
            <a:r>
              <a:rPr lang="en-US" sz="2000" dirty="0">
                <a:solidFill>
                  <a:schemeClr val="tx1">
                    <a:lumMod val="95000"/>
                    <a:lumOff val="5000"/>
                  </a:schemeClr>
                </a:solidFill>
                <a:latin typeface="Verdana" panose="020B0604030504040204" pitchFamily="34" charset="0"/>
              </a:rPr>
              <a:t>) = </a:t>
            </a:r>
            <a:r>
              <a:rPr lang="en-US" sz="2000" i="1" dirty="0">
                <a:solidFill>
                  <a:schemeClr val="tx1">
                    <a:lumMod val="95000"/>
                    <a:lumOff val="5000"/>
                  </a:schemeClr>
                </a:solidFill>
                <a:latin typeface="Verdana" panose="020B0604030504040204" pitchFamily="34" charset="0"/>
              </a:rPr>
              <a:t>0.1 x </a:t>
            </a:r>
            <a:r>
              <a:rPr lang="en-US" sz="2000" i="1" dirty="0" smtClean="0">
                <a:solidFill>
                  <a:schemeClr val="tx1">
                    <a:lumMod val="95000"/>
                    <a:lumOff val="5000"/>
                  </a:schemeClr>
                </a:solidFill>
                <a:latin typeface="Verdana" panose="020B0604030504040204" pitchFamily="34" charset="0"/>
              </a:rPr>
              <a:t>0.5/</a:t>
            </a:r>
            <a:r>
              <a:rPr lang="en-US" sz="2000" b="1" dirty="0" smtClean="0">
                <a:solidFill>
                  <a:schemeClr val="tx1">
                    <a:lumMod val="95000"/>
                    <a:lumOff val="5000"/>
                  </a:schemeClr>
                </a:solidFill>
                <a:latin typeface="Verdana" panose="020B0604030504040204" pitchFamily="34" charset="0"/>
              </a:rPr>
              <a:t>0.4</a:t>
            </a:r>
            <a:r>
              <a:rPr lang="en-US" sz="2000" dirty="0">
                <a:solidFill>
                  <a:schemeClr val="tx1">
                    <a:lumMod val="95000"/>
                    <a:lumOff val="5000"/>
                  </a:schemeClr>
                </a:solidFill>
                <a:latin typeface="Verdana" panose="020B0604030504040204" pitchFamily="34" charset="0"/>
              </a:rPr>
              <a:t>  = .125</a:t>
            </a:r>
          </a:p>
          <a:p>
            <a:r>
              <a:rPr lang="en-US" sz="2000" dirty="0">
                <a:solidFill>
                  <a:schemeClr val="tx1">
                    <a:lumMod val="95000"/>
                    <a:lumOff val="5000"/>
                  </a:schemeClr>
                </a:solidFill>
                <a:latin typeface="Verdana" panose="020B0604030504040204" pitchFamily="34" charset="0"/>
              </a:rPr>
              <a:t>Or a 12.5% chance of rain. Not too bad, let's have a picnic!</a:t>
            </a:r>
            <a:endParaRPr lang="en-US" sz="2000" b="0" i="0" dirty="0">
              <a:solidFill>
                <a:schemeClr val="tx1">
                  <a:lumMod val="95000"/>
                  <a:lumOff val="5000"/>
                </a:schemeClr>
              </a:solidFill>
              <a:effectLst/>
              <a:latin typeface="Verdana" panose="020B0604030504040204" pitchFamily="34" charset="0"/>
            </a:endParaRPr>
          </a:p>
        </p:txBody>
      </p:sp>
    </p:spTree>
    <p:extLst>
      <p:ext uri="{BB962C8B-B14F-4D97-AF65-F5344CB8AC3E}">
        <p14:creationId xmlns:p14="http://schemas.microsoft.com/office/powerpoint/2010/main" val="6338602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6413"/>
          </a:xfrm>
        </p:spPr>
        <p:txBody>
          <a:bodyPr>
            <a:normAutofit fontScale="90000"/>
          </a:bodyPr>
          <a:lstStyle/>
          <a:p>
            <a:r>
              <a:rPr lang="en-US" b="1" dirty="0">
                <a:solidFill>
                  <a:srgbClr val="000099"/>
                </a:solidFill>
                <a:latin typeface="Arial" panose="020B0604020202020204" pitchFamily="34" charset="0"/>
              </a:rPr>
              <a:t>Markov </a:t>
            </a:r>
            <a:r>
              <a:rPr lang="en-US" b="1" dirty="0" smtClean="0">
                <a:solidFill>
                  <a:srgbClr val="000099"/>
                </a:solidFill>
                <a:latin typeface="Arial" panose="020B0604020202020204" pitchFamily="34" charset="0"/>
              </a:rPr>
              <a:t>Chain Examples </a:t>
            </a:r>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76</a:t>
            </a:fld>
            <a:endParaRPr lang="en-US" dirty="0"/>
          </a:p>
        </p:txBody>
      </p:sp>
      <p:pic>
        <p:nvPicPr>
          <p:cNvPr id="6" name="Picture 5"/>
          <p:cNvPicPr>
            <a:picLocks noChangeAspect="1"/>
          </p:cNvPicPr>
          <p:nvPr/>
        </p:nvPicPr>
        <p:blipFill>
          <a:blip r:embed="rId2"/>
          <a:stretch>
            <a:fillRect/>
          </a:stretch>
        </p:blipFill>
        <p:spPr>
          <a:xfrm>
            <a:off x="340591" y="871538"/>
            <a:ext cx="10898909" cy="3009901"/>
          </a:xfrm>
          <a:prstGeom prst="rect">
            <a:avLst/>
          </a:prstGeom>
        </p:spPr>
      </p:pic>
      <p:pic>
        <p:nvPicPr>
          <p:cNvPr id="7" name="Picture 6"/>
          <p:cNvPicPr>
            <a:picLocks noChangeAspect="1"/>
          </p:cNvPicPr>
          <p:nvPr/>
        </p:nvPicPr>
        <p:blipFill>
          <a:blip r:embed="rId3"/>
          <a:stretch>
            <a:fillRect/>
          </a:stretch>
        </p:blipFill>
        <p:spPr>
          <a:xfrm>
            <a:off x="6777038" y="3211182"/>
            <a:ext cx="5414962" cy="3530596"/>
          </a:xfrm>
          <a:prstGeom prst="rect">
            <a:avLst/>
          </a:prstGeom>
        </p:spPr>
      </p:pic>
    </p:spTree>
    <p:extLst>
      <p:ext uri="{BB962C8B-B14F-4D97-AF65-F5344CB8AC3E}">
        <p14:creationId xmlns:p14="http://schemas.microsoft.com/office/powerpoint/2010/main" val="3578560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38200" y="365126"/>
            <a:ext cx="10515600" cy="624294"/>
          </a:xfrm>
        </p:spPr>
        <p:txBody>
          <a:bodyPr>
            <a:normAutofit fontScale="90000"/>
          </a:bodyPr>
          <a:lstStyle/>
          <a:p>
            <a:r>
              <a:rPr lang="en-US" b="1" dirty="0" smtClean="0"/>
              <a:t>Music synthesis</a:t>
            </a:r>
          </a:p>
        </p:txBody>
      </p:sp>
      <p:sp>
        <p:nvSpPr>
          <p:cNvPr id="5" name="Content Placeholder 4"/>
          <p:cNvSpPr>
            <a:spLocks noGrp="1"/>
          </p:cNvSpPr>
          <p:nvPr>
            <p:ph idx="1"/>
          </p:nvPr>
        </p:nvSpPr>
        <p:spPr>
          <a:xfrm>
            <a:off x="1071564" y="5151438"/>
            <a:ext cx="9139238" cy="944562"/>
          </a:xfrm>
        </p:spPr>
        <p:txBody>
          <a:bodyPr/>
          <a:lstStyle/>
          <a:p>
            <a:r>
              <a:rPr lang="en-US" sz="2400" dirty="0"/>
              <a:t>Chord progressions learned from large database of guitar tablature</a:t>
            </a:r>
          </a:p>
        </p:txBody>
      </p:sp>
      <p:sp>
        <p:nvSpPr>
          <p:cNvPr id="3" name="Slide Number Placeholder 2"/>
          <p:cNvSpPr>
            <a:spLocks noGrp="1"/>
          </p:cNvSpPr>
          <p:nvPr>
            <p:ph type="sldNum" sz="quarter" idx="10"/>
          </p:nvPr>
        </p:nvSpPr>
        <p:spPr/>
        <p:txBody>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lgn="r">
              <a:buFontTx/>
              <a:buNone/>
            </a:pPr>
            <a:fld id="{C1A6FD28-3AD2-4A81-BB49-131311BA0FF6}" type="slidenum">
              <a:rPr lang="en-US" sz="1400" i="0">
                <a:solidFill>
                  <a:schemeClr val="bg1"/>
                </a:solidFill>
                <a:latin typeface="Verdana" panose="020B0604030504040204" pitchFamily="34" charset="0"/>
              </a:rPr>
              <a:pPr algn="r">
                <a:buFontTx/>
                <a:buNone/>
              </a:pPr>
              <a:t>77</a:t>
            </a:fld>
            <a:endParaRPr lang="en-US" sz="1400" i="0">
              <a:solidFill>
                <a:schemeClr val="bg1"/>
              </a:solidFill>
              <a:latin typeface="Verdana" panose="020B0604030504040204" pitchFamily="34" charset="0"/>
            </a:endParaRPr>
          </a:p>
        </p:txBody>
      </p:sp>
      <p:sp>
        <p:nvSpPr>
          <p:cNvPr id="7" name="Rectangle 6"/>
          <p:cNvSpPr>
            <a:spLocks noChangeArrowheads="1"/>
          </p:cNvSpPr>
          <p:nvPr/>
        </p:nvSpPr>
        <p:spPr bwMode="auto">
          <a:xfrm>
            <a:off x="2372558" y="1165019"/>
            <a:ext cx="6937375" cy="3959225"/>
          </a:xfrm>
          <a:prstGeom prst="rect">
            <a:avLst/>
          </a:prstGeom>
          <a:solidFill>
            <a:schemeClr val="bg1">
              <a:alpha val="9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endParaRPr lang="en-US"/>
          </a:p>
        </p:txBody>
      </p:sp>
      <p:grpSp>
        <p:nvGrpSpPr>
          <p:cNvPr id="4" name="Group 40"/>
          <p:cNvGrpSpPr>
            <a:grpSpLocks/>
          </p:cNvGrpSpPr>
          <p:nvPr/>
        </p:nvGrpSpPr>
        <p:grpSpPr bwMode="auto">
          <a:xfrm>
            <a:off x="4095751" y="1271588"/>
            <a:ext cx="3903663" cy="3225800"/>
            <a:chOff x="2572214" y="1271240"/>
            <a:chExt cx="3902928" cy="3226420"/>
          </a:xfrm>
        </p:grpSpPr>
        <p:sp>
          <p:nvSpPr>
            <p:cNvPr id="8" name="Oval 7"/>
            <p:cNvSpPr/>
            <p:nvPr/>
          </p:nvSpPr>
          <p:spPr bwMode="auto">
            <a:xfrm>
              <a:off x="4170526" y="1271240"/>
              <a:ext cx="780903" cy="781200"/>
            </a:xfrm>
            <a:prstGeom prst="ellipse">
              <a:avLst/>
            </a:prstGeom>
            <a:solidFill>
              <a:srgbClr val="FFCC99"/>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hangingPunct="0">
                <a:defRPr/>
              </a:pPr>
              <a:r>
                <a:rPr lang="en-US" dirty="0"/>
                <a:t>C</a:t>
              </a:r>
            </a:p>
          </p:txBody>
        </p:sp>
        <p:sp>
          <p:nvSpPr>
            <p:cNvPr id="9" name="Oval 8"/>
            <p:cNvSpPr/>
            <p:nvPr/>
          </p:nvSpPr>
          <p:spPr bwMode="auto">
            <a:xfrm>
              <a:off x="5694239" y="2527193"/>
              <a:ext cx="780903" cy="781200"/>
            </a:xfrm>
            <a:prstGeom prst="ellipse">
              <a:avLst/>
            </a:prstGeom>
            <a:solidFill>
              <a:srgbClr val="FFCC99"/>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hangingPunct="0">
                <a:defRPr/>
              </a:pPr>
              <a:r>
                <a:rPr lang="en-US" dirty="0"/>
                <a:t>G</a:t>
              </a:r>
            </a:p>
          </p:txBody>
        </p:sp>
        <p:sp>
          <p:nvSpPr>
            <p:cNvPr id="10" name="Oval 9"/>
            <p:cNvSpPr/>
            <p:nvPr/>
          </p:nvSpPr>
          <p:spPr bwMode="auto">
            <a:xfrm>
              <a:off x="4173700" y="3716460"/>
              <a:ext cx="780903" cy="781200"/>
            </a:xfrm>
            <a:prstGeom prst="ellipse">
              <a:avLst/>
            </a:prstGeom>
            <a:solidFill>
              <a:srgbClr val="FFCC99"/>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hangingPunct="0">
                <a:defRPr/>
              </a:pPr>
              <a:r>
                <a:rPr lang="en-US" dirty="0"/>
                <a:t>F</a:t>
              </a:r>
            </a:p>
          </p:txBody>
        </p:sp>
        <p:sp>
          <p:nvSpPr>
            <p:cNvPr id="11" name="Oval 10"/>
            <p:cNvSpPr/>
            <p:nvPr/>
          </p:nvSpPr>
          <p:spPr bwMode="auto">
            <a:xfrm>
              <a:off x="2572214" y="2460506"/>
              <a:ext cx="839630" cy="839949"/>
            </a:xfrm>
            <a:prstGeom prst="ellipse">
              <a:avLst/>
            </a:prstGeom>
            <a:solidFill>
              <a:srgbClr val="FFCC99"/>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eaLnBrk="0" hangingPunct="0">
                <a:defRPr/>
              </a:pPr>
              <a:r>
                <a:rPr lang="en-US" dirty="0"/>
                <a:t>Am</a:t>
              </a:r>
            </a:p>
          </p:txBody>
        </p:sp>
        <p:sp>
          <p:nvSpPr>
            <p:cNvPr id="24588" name="Freeform 15"/>
            <p:cNvSpPr>
              <a:spLocks/>
            </p:cNvSpPr>
            <p:nvPr/>
          </p:nvSpPr>
          <p:spPr bwMode="auto">
            <a:xfrm>
              <a:off x="3245005" y="1538868"/>
              <a:ext cx="936702" cy="1025912"/>
            </a:xfrm>
            <a:custGeom>
              <a:avLst/>
              <a:gdLst>
                <a:gd name="T0" fmla="*/ 0 w 936702"/>
                <a:gd name="T1" fmla="*/ 1025912 h 1025912"/>
                <a:gd name="T2" fmla="*/ 379141 w 936702"/>
                <a:gd name="T3" fmla="*/ 256478 h 1025912"/>
                <a:gd name="T4" fmla="*/ 936702 w 936702"/>
                <a:gd name="T5" fmla="*/ 0 h 1025912"/>
                <a:gd name="T6" fmla="*/ 0 60000 65536"/>
                <a:gd name="T7" fmla="*/ 0 60000 65536"/>
                <a:gd name="T8" fmla="*/ 0 60000 65536"/>
              </a:gdLst>
              <a:ahLst/>
              <a:cxnLst>
                <a:cxn ang="T6">
                  <a:pos x="T0" y="T1"/>
                </a:cxn>
                <a:cxn ang="T7">
                  <a:pos x="T2" y="T3"/>
                </a:cxn>
                <a:cxn ang="T8">
                  <a:pos x="T4" y="T5"/>
                </a:cxn>
              </a:cxnLst>
              <a:rect l="0" t="0" r="r" b="b"/>
              <a:pathLst>
                <a:path w="936702" h="1025912">
                  <a:moveTo>
                    <a:pt x="0" y="1025912"/>
                  </a:moveTo>
                  <a:cubicBezTo>
                    <a:pt x="111512" y="726687"/>
                    <a:pt x="223024" y="427463"/>
                    <a:pt x="379141" y="256478"/>
                  </a:cubicBezTo>
                  <a:cubicBezTo>
                    <a:pt x="535258" y="85493"/>
                    <a:pt x="735980" y="42746"/>
                    <a:pt x="936702"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89" name="Freeform 17"/>
            <p:cNvSpPr>
              <a:spLocks/>
            </p:cNvSpPr>
            <p:nvPr/>
          </p:nvSpPr>
          <p:spPr bwMode="auto">
            <a:xfrm>
              <a:off x="3412273" y="2051824"/>
              <a:ext cx="1014761" cy="802888"/>
            </a:xfrm>
            <a:custGeom>
              <a:avLst/>
              <a:gdLst>
                <a:gd name="T0" fmla="*/ 1014761 w 1014761"/>
                <a:gd name="T1" fmla="*/ 0 h 802888"/>
                <a:gd name="T2" fmla="*/ 791737 w 1014761"/>
                <a:gd name="T3" fmla="*/ 535259 h 802888"/>
                <a:gd name="T4" fmla="*/ 0 w 1014761"/>
                <a:gd name="T5" fmla="*/ 802888 h 802888"/>
                <a:gd name="T6" fmla="*/ 0 60000 65536"/>
                <a:gd name="T7" fmla="*/ 0 60000 65536"/>
                <a:gd name="T8" fmla="*/ 0 60000 65536"/>
              </a:gdLst>
              <a:ahLst/>
              <a:cxnLst>
                <a:cxn ang="T6">
                  <a:pos x="T0" y="T1"/>
                </a:cxn>
                <a:cxn ang="T7">
                  <a:pos x="T2" y="T3"/>
                </a:cxn>
                <a:cxn ang="T8">
                  <a:pos x="T4" y="T5"/>
                </a:cxn>
              </a:cxnLst>
              <a:rect l="0" t="0" r="r" b="b"/>
              <a:pathLst>
                <a:path w="1014761" h="802888">
                  <a:moveTo>
                    <a:pt x="1014761" y="0"/>
                  </a:moveTo>
                  <a:cubicBezTo>
                    <a:pt x="987812" y="200722"/>
                    <a:pt x="960864" y="401444"/>
                    <a:pt x="791737" y="535259"/>
                  </a:cubicBezTo>
                  <a:cubicBezTo>
                    <a:pt x="622610" y="669074"/>
                    <a:pt x="311305" y="735981"/>
                    <a:pt x="0" y="802888"/>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0" name="Freeform 21"/>
            <p:cNvSpPr>
              <a:spLocks/>
            </p:cNvSpPr>
            <p:nvPr/>
          </p:nvSpPr>
          <p:spPr bwMode="auto">
            <a:xfrm>
              <a:off x="4928839" y="1538868"/>
              <a:ext cx="1037063" cy="1025912"/>
            </a:xfrm>
            <a:custGeom>
              <a:avLst/>
              <a:gdLst>
                <a:gd name="T0" fmla="*/ 0 w 1037063"/>
                <a:gd name="T1" fmla="*/ 0 h 1025912"/>
                <a:gd name="T2" fmla="*/ 791737 w 1037063"/>
                <a:gd name="T3" fmla="*/ 479503 h 1025912"/>
                <a:gd name="T4" fmla="*/ 1037063 w 1037063"/>
                <a:gd name="T5" fmla="*/ 1025912 h 1025912"/>
                <a:gd name="T6" fmla="*/ 0 60000 65536"/>
                <a:gd name="T7" fmla="*/ 0 60000 65536"/>
                <a:gd name="T8" fmla="*/ 0 60000 65536"/>
              </a:gdLst>
              <a:ahLst/>
              <a:cxnLst>
                <a:cxn ang="T6">
                  <a:pos x="T0" y="T1"/>
                </a:cxn>
                <a:cxn ang="T7">
                  <a:pos x="T2" y="T3"/>
                </a:cxn>
                <a:cxn ang="T8">
                  <a:pos x="T4" y="T5"/>
                </a:cxn>
              </a:cxnLst>
              <a:rect l="0" t="0" r="r" b="b"/>
              <a:pathLst>
                <a:path w="1037063" h="1025912">
                  <a:moveTo>
                    <a:pt x="0" y="0"/>
                  </a:moveTo>
                  <a:cubicBezTo>
                    <a:pt x="309446" y="154259"/>
                    <a:pt x="618893" y="308518"/>
                    <a:pt x="791737" y="479503"/>
                  </a:cubicBezTo>
                  <a:cubicBezTo>
                    <a:pt x="964581" y="650488"/>
                    <a:pt x="1000822" y="838200"/>
                    <a:pt x="1037063" y="1025912"/>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1" name="Freeform 22"/>
            <p:cNvSpPr>
              <a:spLocks/>
            </p:cNvSpPr>
            <p:nvPr/>
          </p:nvSpPr>
          <p:spPr bwMode="auto">
            <a:xfrm>
              <a:off x="4750420" y="1996068"/>
              <a:ext cx="959004" cy="825191"/>
            </a:xfrm>
            <a:custGeom>
              <a:avLst/>
              <a:gdLst>
                <a:gd name="T0" fmla="*/ 959004 w 959004"/>
                <a:gd name="T1" fmla="*/ 825191 h 825191"/>
                <a:gd name="T2" fmla="*/ 312234 w 959004"/>
                <a:gd name="T3" fmla="*/ 501805 h 825191"/>
                <a:gd name="T4" fmla="*/ 0 w 959004"/>
                <a:gd name="T5" fmla="*/ 0 h 825191"/>
                <a:gd name="T6" fmla="*/ 0 60000 65536"/>
                <a:gd name="T7" fmla="*/ 0 60000 65536"/>
                <a:gd name="T8" fmla="*/ 0 60000 65536"/>
              </a:gdLst>
              <a:ahLst/>
              <a:cxnLst>
                <a:cxn ang="T6">
                  <a:pos x="T0" y="T1"/>
                </a:cxn>
                <a:cxn ang="T7">
                  <a:pos x="T2" y="T3"/>
                </a:cxn>
                <a:cxn ang="T8">
                  <a:pos x="T4" y="T5"/>
                </a:cxn>
              </a:cxnLst>
              <a:rect l="0" t="0" r="r" b="b"/>
              <a:pathLst>
                <a:path w="959004" h="825191">
                  <a:moveTo>
                    <a:pt x="959004" y="825191"/>
                  </a:moveTo>
                  <a:cubicBezTo>
                    <a:pt x="715536" y="732264"/>
                    <a:pt x="472068" y="639337"/>
                    <a:pt x="312234" y="501805"/>
                  </a:cubicBezTo>
                  <a:cubicBezTo>
                    <a:pt x="152400" y="364273"/>
                    <a:pt x="76200" y="182136"/>
                    <a:pt x="0"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2" name="Freeform 23"/>
            <p:cNvSpPr>
              <a:spLocks/>
            </p:cNvSpPr>
            <p:nvPr/>
          </p:nvSpPr>
          <p:spPr bwMode="auto">
            <a:xfrm>
              <a:off x="4984595" y="3289610"/>
              <a:ext cx="925551" cy="769434"/>
            </a:xfrm>
            <a:custGeom>
              <a:avLst/>
              <a:gdLst>
                <a:gd name="T0" fmla="*/ 925551 w 925551"/>
                <a:gd name="T1" fmla="*/ 0 h 769434"/>
                <a:gd name="T2" fmla="*/ 624468 w 925551"/>
                <a:gd name="T3" fmla="*/ 613317 h 769434"/>
                <a:gd name="T4" fmla="*/ 0 w 925551"/>
                <a:gd name="T5" fmla="*/ 769434 h 769434"/>
                <a:gd name="T6" fmla="*/ 0 60000 65536"/>
                <a:gd name="T7" fmla="*/ 0 60000 65536"/>
                <a:gd name="T8" fmla="*/ 0 60000 65536"/>
              </a:gdLst>
              <a:ahLst/>
              <a:cxnLst>
                <a:cxn ang="T6">
                  <a:pos x="T0" y="T1"/>
                </a:cxn>
                <a:cxn ang="T7">
                  <a:pos x="T2" y="T3"/>
                </a:cxn>
                <a:cxn ang="T8">
                  <a:pos x="T4" y="T5"/>
                </a:cxn>
              </a:cxnLst>
              <a:rect l="0" t="0" r="r" b="b"/>
              <a:pathLst>
                <a:path w="925551" h="769434">
                  <a:moveTo>
                    <a:pt x="925551" y="0"/>
                  </a:moveTo>
                  <a:cubicBezTo>
                    <a:pt x="852138" y="242539"/>
                    <a:pt x="778726" y="485078"/>
                    <a:pt x="624468" y="613317"/>
                  </a:cubicBezTo>
                  <a:cubicBezTo>
                    <a:pt x="470210" y="741556"/>
                    <a:pt x="235105" y="755495"/>
                    <a:pt x="0" y="769434"/>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3" name="Freeform 24"/>
            <p:cNvSpPr>
              <a:spLocks/>
            </p:cNvSpPr>
            <p:nvPr/>
          </p:nvSpPr>
          <p:spPr bwMode="auto">
            <a:xfrm>
              <a:off x="4772722" y="3021980"/>
              <a:ext cx="936702" cy="758283"/>
            </a:xfrm>
            <a:custGeom>
              <a:avLst/>
              <a:gdLst>
                <a:gd name="T0" fmla="*/ 0 w 936702"/>
                <a:gd name="T1" fmla="*/ 758283 h 758283"/>
                <a:gd name="T2" fmla="*/ 334537 w 936702"/>
                <a:gd name="T3" fmla="*/ 211874 h 758283"/>
                <a:gd name="T4" fmla="*/ 936702 w 936702"/>
                <a:gd name="T5" fmla="*/ 0 h 758283"/>
                <a:gd name="T6" fmla="*/ 0 60000 65536"/>
                <a:gd name="T7" fmla="*/ 0 60000 65536"/>
                <a:gd name="T8" fmla="*/ 0 60000 65536"/>
              </a:gdLst>
              <a:ahLst/>
              <a:cxnLst>
                <a:cxn ang="T6">
                  <a:pos x="T0" y="T1"/>
                </a:cxn>
                <a:cxn ang="T7">
                  <a:pos x="T2" y="T3"/>
                </a:cxn>
                <a:cxn ang="T8">
                  <a:pos x="T4" y="T5"/>
                </a:cxn>
              </a:cxnLst>
              <a:rect l="0" t="0" r="r" b="b"/>
              <a:pathLst>
                <a:path w="936702" h="758283">
                  <a:moveTo>
                    <a:pt x="0" y="758283"/>
                  </a:moveTo>
                  <a:cubicBezTo>
                    <a:pt x="89210" y="548269"/>
                    <a:pt x="178420" y="338255"/>
                    <a:pt x="334537" y="211874"/>
                  </a:cubicBezTo>
                  <a:cubicBezTo>
                    <a:pt x="490654" y="85494"/>
                    <a:pt x="713678" y="42747"/>
                    <a:pt x="936702"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4" name="Freeform 25"/>
            <p:cNvSpPr>
              <a:spLocks/>
            </p:cNvSpPr>
            <p:nvPr/>
          </p:nvSpPr>
          <p:spPr bwMode="auto">
            <a:xfrm>
              <a:off x="3323063" y="3144644"/>
              <a:ext cx="903249" cy="724829"/>
            </a:xfrm>
            <a:custGeom>
              <a:avLst/>
              <a:gdLst>
                <a:gd name="T0" fmla="*/ 903249 w 903249"/>
                <a:gd name="T1" fmla="*/ 724829 h 724829"/>
                <a:gd name="T2" fmla="*/ 557561 w 903249"/>
                <a:gd name="T3" fmla="*/ 178419 h 724829"/>
                <a:gd name="T4" fmla="*/ 0 w 903249"/>
                <a:gd name="T5" fmla="*/ 0 h 724829"/>
                <a:gd name="T6" fmla="*/ 0 60000 65536"/>
                <a:gd name="T7" fmla="*/ 0 60000 65536"/>
                <a:gd name="T8" fmla="*/ 0 60000 65536"/>
              </a:gdLst>
              <a:ahLst/>
              <a:cxnLst>
                <a:cxn ang="T6">
                  <a:pos x="T0" y="T1"/>
                </a:cxn>
                <a:cxn ang="T7">
                  <a:pos x="T2" y="T3"/>
                </a:cxn>
                <a:cxn ang="T8">
                  <a:pos x="T4" y="T5"/>
                </a:cxn>
              </a:cxnLst>
              <a:rect l="0" t="0" r="r" b="b"/>
              <a:pathLst>
                <a:path w="903249" h="724829">
                  <a:moveTo>
                    <a:pt x="903249" y="724829"/>
                  </a:moveTo>
                  <a:cubicBezTo>
                    <a:pt x="805675" y="512026"/>
                    <a:pt x="708102" y="299224"/>
                    <a:pt x="557561" y="178419"/>
                  </a:cubicBezTo>
                  <a:cubicBezTo>
                    <a:pt x="407020" y="57614"/>
                    <a:pt x="203510" y="28807"/>
                    <a:pt x="0"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5" name="Freeform 26"/>
            <p:cNvSpPr>
              <a:spLocks/>
            </p:cNvSpPr>
            <p:nvPr/>
          </p:nvSpPr>
          <p:spPr bwMode="auto">
            <a:xfrm>
              <a:off x="3111190" y="3289610"/>
              <a:ext cx="1048215" cy="847492"/>
            </a:xfrm>
            <a:custGeom>
              <a:avLst/>
              <a:gdLst>
                <a:gd name="T0" fmla="*/ 0 w 1048215"/>
                <a:gd name="T1" fmla="*/ 0 h 847492"/>
                <a:gd name="T2" fmla="*/ 323386 w 1048215"/>
                <a:gd name="T3" fmla="*/ 557561 h 847492"/>
                <a:gd name="T4" fmla="*/ 1048215 w 1048215"/>
                <a:gd name="T5" fmla="*/ 847492 h 847492"/>
                <a:gd name="T6" fmla="*/ 0 60000 65536"/>
                <a:gd name="T7" fmla="*/ 0 60000 65536"/>
                <a:gd name="T8" fmla="*/ 0 60000 65536"/>
              </a:gdLst>
              <a:ahLst/>
              <a:cxnLst>
                <a:cxn ang="T6">
                  <a:pos x="T0" y="T1"/>
                </a:cxn>
                <a:cxn ang="T7">
                  <a:pos x="T2" y="T3"/>
                </a:cxn>
                <a:cxn ang="T8">
                  <a:pos x="T4" y="T5"/>
                </a:cxn>
              </a:cxnLst>
              <a:rect l="0" t="0" r="r" b="b"/>
              <a:pathLst>
                <a:path w="1048215" h="847492">
                  <a:moveTo>
                    <a:pt x="0" y="0"/>
                  </a:moveTo>
                  <a:cubicBezTo>
                    <a:pt x="74342" y="208156"/>
                    <a:pt x="148684" y="416312"/>
                    <a:pt x="323386" y="557561"/>
                  </a:cubicBezTo>
                  <a:cubicBezTo>
                    <a:pt x="498089" y="698810"/>
                    <a:pt x="773152" y="773151"/>
                    <a:pt x="1048215" y="847492"/>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6" name="Freeform 27"/>
            <p:cNvSpPr>
              <a:spLocks/>
            </p:cNvSpPr>
            <p:nvPr/>
          </p:nvSpPr>
          <p:spPr bwMode="auto">
            <a:xfrm>
              <a:off x="4616605" y="2051824"/>
              <a:ext cx="243468" cy="1683835"/>
            </a:xfrm>
            <a:custGeom>
              <a:avLst/>
              <a:gdLst>
                <a:gd name="T0" fmla="*/ 0 w 243468"/>
                <a:gd name="T1" fmla="*/ 0 h 1683835"/>
                <a:gd name="T2" fmla="*/ 234175 w 243468"/>
                <a:gd name="T3" fmla="*/ 802888 h 1683835"/>
                <a:gd name="T4" fmla="*/ 55756 w 243468"/>
                <a:gd name="T5" fmla="*/ 1683835 h 1683835"/>
                <a:gd name="T6" fmla="*/ 0 60000 65536"/>
                <a:gd name="T7" fmla="*/ 0 60000 65536"/>
                <a:gd name="T8" fmla="*/ 0 60000 65536"/>
              </a:gdLst>
              <a:ahLst/>
              <a:cxnLst>
                <a:cxn ang="T6">
                  <a:pos x="T0" y="T1"/>
                </a:cxn>
                <a:cxn ang="T7">
                  <a:pos x="T2" y="T3"/>
                </a:cxn>
                <a:cxn ang="T8">
                  <a:pos x="T4" y="T5"/>
                </a:cxn>
              </a:cxnLst>
              <a:rect l="0" t="0" r="r" b="b"/>
              <a:pathLst>
                <a:path w="243468" h="1683835">
                  <a:moveTo>
                    <a:pt x="0" y="0"/>
                  </a:moveTo>
                  <a:cubicBezTo>
                    <a:pt x="112441" y="261124"/>
                    <a:pt x="224882" y="522249"/>
                    <a:pt x="234175" y="802888"/>
                  </a:cubicBezTo>
                  <a:cubicBezTo>
                    <a:pt x="243468" y="1083527"/>
                    <a:pt x="149612" y="1383681"/>
                    <a:pt x="55756" y="1683835"/>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7" name="Freeform 28"/>
            <p:cNvSpPr>
              <a:spLocks/>
            </p:cNvSpPr>
            <p:nvPr/>
          </p:nvSpPr>
          <p:spPr bwMode="auto">
            <a:xfrm>
              <a:off x="4317380" y="2062976"/>
              <a:ext cx="187713" cy="1650380"/>
            </a:xfrm>
            <a:custGeom>
              <a:avLst/>
              <a:gdLst>
                <a:gd name="T0" fmla="*/ 131957 w 187713"/>
                <a:gd name="T1" fmla="*/ 1650380 h 1650380"/>
                <a:gd name="T2" fmla="*/ 9293 w 187713"/>
                <a:gd name="T3" fmla="*/ 970156 h 1650380"/>
                <a:gd name="T4" fmla="*/ 187713 w 187713"/>
                <a:gd name="T5" fmla="*/ 0 h 1650380"/>
                <a:gd name="T6" fmla="*/ 0 60000 65536"/>
                <a:gd name="T7" fmla="*/ 0 60000 65536"/>
                <a:gd name="T8" fmla="*/ 0 60000 65536"/>
              </a:gdLst>
              <a:ahLst/>
              <a:cxnLst>
                <a:cxn ang="T6">
                  <a:pos x="T0" y="T1"/>
                </a:cxn>
                <a:cxn ang="T7">
                  <a:pos x="T2" y="T3"/>
                </a:cxn>
                <a:cxn ang="T8">
                  <a:pos x="T4" y="T5"/>
                </a:cxn>
              </a:cxnLst>
              <a:rect l="0" t="0" r="r" b="b"/>
              <a:pathLst>
                <a:path w="187713" h="1650380">
                  <a:moveTo>
                    <a:pt x="131957" y="1650380"/>
                  </a:moveTo>
                  <a:cubicBezTo>
                    <a:pt x="65978" y="1447799"/>
                    <a:pt x="0" y="1245219"/>
                    <a:pt x="9293" y="970156"/>
                  </a:cubicBezTo>
                  <a:cubicBezTo>
                    <a:pt x="18586" y="695093"/>
                    <a:pt x="103149" y="347546"/>
                    <a:pt x="187713" y="0"/>
                  </a:cubicBezTo>
                </a:path>
              </a:pathLst>
            </a:custGeom>
            <a:noFill/>
            <a:ln w="25400"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24598" name="TextBox 29"/>
            <p:cNvSpPr txBox="1">
              <a:spLocks noChangeArrowheads="1"/>
            </p:cNvSpPr>
            <p:nvPr/>
          </p:nvSpPr>
          <p:spPr bwMode="auto">
            <a:xfrm>
              <a:off x="5564458" y="1661531"/>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0.7</a:t>
              </a:r>
            </a:p>
          </p:txBody>
        </p:sp>
        <p:sp>
          <p:nvSpPr>
            <p:cNvPr id="24599" name="TextBox 31"/>
            <p:cNvSpPr txBox="1">
              <a:spLocks noChangeArrowheads="1"/>
            </p:cNvSpPr>
            <p:nvPr/>
          </p:nvSpPr>
          <p:spPr bwMode="auto">
            <a:xfrm>
              <a:off x="5092389" y="2181922"/>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0.4</a:t>
              </a:r>
            </a:p>
          </p:txBody>
        </p:sp>
        <p:sp>
          <p:nvSpPr>
            <p:cNvPr id="24600" name="TextBox 32"/>
            <p:cNvSpPr txBox="1">
              <a:spLocks noChangeArrowheads="1"/>
            </p:cNvSpPr>
            <p:nvPr/>
          </p:nvSpPr>
          <p:spPr bwMode="auto">
            <a:xfrm>
              <a:off x="5412054" y="3940066"/>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0.6</a:t>
              </a:r>
            </a:p>
          </p:txBody>
        </p:sp>
        <p:sp>
          <p:nvSpPr>
            <p:cNvPr id="24601" name="TextBox 33"/>
            <p:cNvSpPr txBox="1">
              <a:spLocks noChangeArrowheads="1"/>
            </p:cNvSpPr>
            <p:nvPr/>
          </p:nvSpPr>
          <p:spPr bwMode="auto">
            <a:xfrm>
              <a:off x="5006892" y="3189218"/>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0.3</a:t>
              </a:r>
            </a:p>
          </p:txBody>
        </p:sp>
        <p:sp>
          <p:nvSpPr>
            <p:cNvPr id="24602" name="TextBox 34"/>
            <p:cNvSpPr txBox="1">
              <a:spLocks noChangeArrowheads="1"/>
            </p:cNvSpPr>
            <p:nvPr/>
          </p:nvSpPr>
          <p:spPr bwMode="auto">
            <a:xfrm>
              <a:off x="3542365" y="3274711"/>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0.1</a:t>
              </a:r>
            </a:p>
          </p:txBody>
        </p:sp>
        <p:sp>
          <p:nvSpPr>
            <p:cNvPr id="24603" name="TextBox 35"/>
            <p:cNvSpPr txBox="1">
              <a:spLocks noChangeArrowheads="1"/>
            </p:cNvSpPr>
            <p:nvPr/>
          </p:nvSpPr>
          <p:spPr bwMode="auto">
            <a:xfrm>
              <a:off x="3895481" y="2858405"/>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0.6</a:t>
              </a:r>
            </a:p>
          </p:txBody>
        </p:sp>
        <p:sp>
          <p:nvSpPr>
            <p:cNvPr id="24604" name="TextBox 36"/>
            <p:cNvSpPr txBox="1">
              <a:spLocks noChangeArrowheads="1"/>
            </p:cNvSpPr>
            <p:nvPr/>
          </p:nvSpPr>
          <p:spPr bwMode="auto">
            <a:xfrm>
              <a:off x="4828451" y="2720879"/>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0.2</a:t>
              </a:r>
            </a:p>
          </p:txBody>
        </p:sp>
        <p:sp>
          <p:nvSpPr>
            <p:cNvPr id="24605" name="TextBox 37"/>
            <p:cNvSpPr txBox="1">
              <a:spLocks noChangeArrowheads="1"/>
            </p:cNvSpPr>
            <p:nvPr/>
          </p:nvSpPr>
          <p:spPr bwMode="auto">
            <a:xfrm>
              <a:off x="3809996" y="2315729"/>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0.1</a:t>
              </a:r>
            </a:p>
          </p:txBody>
        </p:sp>
        <p:sp>
          <p:nvSpPr>
            <p:cNvPr id="24606" name="TextBox 38"/>
            <p:cNvSpPr txBox="1">
              <a:spLocks noChangeArrowheads="1"/>
            </p:cNvSpPr>
            <p:nvPr/>
          </p:nvSpPr>
          <p:spPr bwMode="auto">
            <a:xfrm>
              <a:off x="3070316" y="1721012"/>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0.6</a:t>
              </a:r>
            </a:p>
          </p:txBody>
        </p:sp>
        <p:sp>
          <p:nvSpPr>
            <p:cNvPr id="24607" name="TextBox 39"/>
            <p:cNvSpPr txBox="1">
              <a:spLocks noChangeArrowheads="1"/>
            </p:cNvSpPr>
            <p:nvPr/>
          </p:nvSpPr>
          <p:spPr bwMode="auto">
            <a:xfrm>
              <a:off x="3088904" y="3847139"/>
              <a:ext cx="4411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buFontTx/>
                <a:buNone/>
              </a:pPr>
              <a:r>
                <a:rPr lang="en-US" sz="1600" b="1"/>
                <a:t>0.4</a:t>
              </a:r>
            </a:p>
          </p:txBody>
        </p:sp>
      </p:grpSp>
    </p:spTree>
    <p:extLst>
      <p:ext uri="{BB962C8B-B14F-4D97-AF65-F5344CB8AC3E}">
        <p14:creationId xmlns:p14="http://schemas.microsoft.com/office/powerpoint/2010/main" val="2144330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Text synthesis</a:t>
            </a:r>
          </a:p>
        </p:txBody>
      </p:sp>
      <p:sp>
        <p:nvSpPr>
          <p:cNvPr id="3" name="Content Placeholder 2"/>
          <p:cNvSpPr>
            <a:spLocks noGrp="1"/>
          </p:cNvSpPr>
          <p:nvPr>
            <p:ph idx="1"/>
          </p:nvPr>
        </p:nvSpPr>
        <p:spPr>
          <a:xfrm>
            <a:off x="838200" y="1381126"/>
            <a:ext cx="10515600" cy="4351338"/>
          </a:xfrm>
        </p:spPr>
        <p:txBody>
          <a:bodyPr>
            <a:normAutofit/>
          </a:bodyPr>
          <a:lstStyle/>
          <a:p>
            <a:r>
              <a:rPr lang="en-US" sz="2400" dirty="0" smtClean="0"/>
              <a:t>Jane Austen’s </a:t>
            </a:r>
            <a:r>
              <a:rPr lang="en-US" sz="2400" dirty="0" smtClean="0"/>
              <a:t>Novel </a:t>
            </a:r>
            <a:r>
              <a:rPr lang="en-US" sz="2400" i="1" dirty="0" smtClean="0"/>
              <a:t>Pride </a:t>
            </a:r>
            <a:r>
              <a:rPr lang="en-US" sz="2400" i="1" dirty="0" smtClean="0"/>
              <a:t>and Prejudice</a:t>
            </a:r>
            <a:r>
              <a:rPr lang="en-US" sz="2400" dirty="0" smtClean="0"/>
              <a:t>:</a:t>
            </a:r>
          </a:p>
          <a:p>
            <a:pPr lvl="1"/>
            <a:r>
              <a:rPr lang="en-US" dirty="0" smtClean="0"/>
              <a:t>121,549 words</a:t>
            </a:r>
          </a:p>
          <a:p>
            <a:pPr lvl="1"/>
            <a:r>
              <a:rPr lang="en-US" dirty="0" smtClean="0"/>
              <a:t>8,828 unique words (most common: ‘the’)</a:t>
            </a:r>
          </a:p>
          <a:p>
            <a:pPr lvl="1"/>
            <a:r>
              <a:rPr lang="en-US" dirty="0" smtClean="0"/>
              <a:t>7,800,000 possible pairs of words</a:t>
            </a:r>
          </a:p>
          <a:p>
            <a:pPr lvl="1"/>
            <a:r>
              <a:rPr lang="en-US" dirty="0" smtClean="0"/>
              <a:t>58,786 pairs (0.75%) actually appeared</a:t>
            </a:r>
          </a:p>
          <a:p>
            <a:pPr lvl="1"/>
            <a:r>
              <a:rPr lang="en-US" dirty="0" smtClean="0"/>
              <a:t>most common pair?</a:t>
            </a:r>
          </a:p>
          <a:p>
            <a:pPr lvl="1"/>
            <a:endParaRPr lang="en-US" dirty="0" smtClean="0"/>
          </a:p>
          <a:p>
            <a:pPr lvl="1"/>
            <a:r>
              <a:rPr lang="en-US" b="1" dirty="0" smtClean="0"/>
              <a:t>Given a model learned from this text, we can </a:t>
            </a:r>
          </a:p>
          <a:p>
            <a:pPr lvl="2"/>
            <a:r>
              <a:rPr lang="en-US" sz="2400" dirty="0" smtClean="0"/>
              <a:t>generate more “Jane Austen”-like novels</a:t>
            </a:r>
          </a:p>
          <a:p>
            <a:pPr lvl="2"/>
            <a:r>
              <a:rPr lang="en-US" sz="2400" dirty="0" smtClean="0"/>
              <a:t>estimate the likelihood that a snippet of text was written by Jane Austen</a:t>
            </a:r>
          </a:p>
        </p:txBody>
      </p:sp>
      <p:sp>
        <p:nvSpPr>
          <p:cNvPr id="4" name="Slide Number Placeholder 3"/>
          <p:cNvSpPr>
            <a:spLocks noGrp="1"/>
          </p:cNvSpPr>
          <p:nvPr>
            <p:ph type="sldNum" sz="quarter" idx="10"/>
          </p:nvPr>
        </p:nvSpPr>
        <p:spPr/>
        <p:txBody>
          <a:bodyPr/>
          <a:lstStyle>
            <a:lvl1pPr algn="ctr" eaLnBrk="0" hangingPunct="0">
              <a:buChar char="•"/>
              <a:defRPr sz="2400" i="1">
                <a:solidFill>
                  <a:schemeClr val="tx1"/>
                </a:solidFill>
                <a:latin typeface="Times New Roman" panose="02020603050405020304" pitchFamily="18" charset="0"/>
              </a:defRPr>
            </a:lvl1pPr>
            <a:lvl2pPr marL="742950" indent="-285750" algn="ctr" eaLnBrk="0" hangingPunct="0">
              <a:buChar char="•"/>
              <a:defRPr sz="2400" i="1">
                <a:solidFill>
                  <a:schemeClr val="tx1"/>
                </a:solidFill>
                <a:latin typeface="Times New Roman" panose="02020603050405020304" pitchFamily="18" charset="0"/>
              </a:defRPr>
            </a:lvl2pPr>
            <a:lvl3pPr marL="1143000" indent="-228600" algn="ctr" eaLnBrk="0" hangingPunct="0">
              <a:buChar char="•"/>
              <a:defRPr sz="2400" i="1">
                <a:solidFill>
                  <a:schemeClr val="tx1"/>
                </a:solidFill>
                <a:latin typeface="Times New Roman" panose="02020603050405020304" pitchFamily="18" charset="0"/>
              </a:defRPr>
            </a:lvl3pPr>
            <a:lvl4pPr marL="1600200" indent="-228600" algn="ctr" eaLnBrk="0" hangingPunct="0">
              <a:buChar char="•"/>
              <a:defRPr sz="2400" i="1">
                <a:solidFill>
                  <a:schemeClr val="tx1"/>
                </a:solidFill>
                <a:latin typeface="Times New Roman" panose="02020603050405020304" pitchFamily="18" charset="0"/>
              </a:defRPr>
            </a:lvl4pPr>
            <a:lvl5pPr marL="2057400" indent="-228600" algn="ctr" eaLnBrk="0" hangingPunct="0">
              <a:buChar char="•"/>
              <a:defRPr sz="2400" i="1">
                <a:solidFill>
                  <a:schemeClr val="tx1"/>
                </a:solidFill>
                <a:latin typeface="Times New Roman" panose="02020603050405020304" pitchFamily="18" charset="0"/>
              </a:defRPr>
            </a:lvl5pPr>
            <a:lvl6pPr marL="25146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6pPr>
            <a:lvl7pPr marL="29718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7pPr>
            <a:lvl8pPr marL="34290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8pPr>
            <a:lvl9pPr marL="3886200" indent="-228600" algn="ctr" eaLnBrk="0" fontAlgn="base" hangingPunct="0">
              <a:spcBef>
                <a:spcPct val="0"/>
              </a:spcBef>
              <a:spcAft>
                <a:spcPct val="0"/>
              </a:spcAft>
              <a:buChar char="•"/>
              <a:defRPr sz="2400" i="1">
                <a:solidFill>
                  <a:schemeClr val="tx1"/>
                </a:solidFill>
                <a:latin typeface="Times New Roman" panose="02020603050405020304" pitchFamily="18" charset="0"/>
              </a:defRPr>
            </a:lvl9pPr>
          </a:lstStyle>
          <a:p>
            <a:pPr algn="r">
              <a:buFontTx/>
              <a:buNone/>
            </a:pPr>
            <a:fld id="{581916F9-D982-4DD8-ABC6-33650713210D}" type="slidenum">
              <a:rPr lang="en-US" sz="1400" i="0">
                <a:solidFill>
                  <a:schemeClr val="bg1"/>
                </a:solidFill>
                <a:latin typeface="Verdana" panose="020B0604030504040204" pitchFamily="34" charset="0"/>
              </a:rPr>
              <a:pPr algn="r">
                <a:buFontTx/>
                <a:buNone/>
              </a:pPr>
              <a:t>78</a:t>
            </a:fld>
            <a:endParaRPr lang="en-US" sz="1400" i="0">
              <a:solidFill>
                <a:schemeClr val="bg1"/>
              </a:solidFill>
              <a:latin typeface="Verdana" panose="020B0604030504040204" pitchFamily="34" charset="0"/>
            </a:endParaRPr>
          </a:p>
        </p:txBody>
      </p:sp>
    </p:spTree>
    <p:extLst>
      <p:ext uri="{BB962C8B-B14F-4D97-AF65-F5344CB8AC3E}">
        <p14:creationId xmlns:p14="http://schemas.microsoft.com/office/powerpoint/2010/main" val="3296853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1"/>
          </p:nvPr>
        </p:nvSpPr>
        <p:spPr/>
        <p:txBody>
          <a:bodyPr/>
          <a:lstStyle/>
          <a:p>
            <a:fld id="{4A845690-9662-4F7B-9117-ECCB6D624395}" type="slidenum">
              <a:rPr lang="he-IL"/>
              <a:pPr/>
              <a:t>79</a:t>
            </a:fld>
            <a:endParaRPr lang="en-US"/>
          </a:p>
        </p:txBody>
      </p:sp>
      <p:sp>
        <p:nvSpPr>
          <p:cNvPr id="267267" name="Text Box 3"/>
          <p:cNvSpPr txBox="1">
            <a:spLocks noChangeArrowheads="1"/>
          </p:cNvSpPr>
          <p:nvPr/>
        </p:nvSpPr>
        <p:spPr bwMode="auto">
          <a:xfrm>
            <a:off x="1524000" y="1212851"/>
            <a:ext cx="9734550" cy="1754326"/>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a:latin typeface="Times New Roman" panose="02020603050405020304" pitchFamily="18" charset="0"/>
                <a:cs typeface="Times New Roman" panose="02020603050405020304" pitchFamily="18" charset="0"/>
              </a:rPr>
              <a:t>Given that a person’s last cola purchase was Coke ™, there is a 90% chance that her next cola purchase will also be Coke</a:t>
            </a:r>
            <a:r>
              <a:rPr lang="en-US" sz="2400" dirty="0">
                <a:latin typeface="TimesNewRoman,Bold" charset="0"/>
              </a:rPr>
              <a:t> ™</a:t>
            </a:r>
            <a:r>
              <a:rPr lang="en-US" sz="2400" dirty="0">
                <a:latin typeface="TimesNewRoman,Bold" charset="0"/>
                <a:cs typeface="Times New Roman" panose="02020603050405020304" pitchFamily="18" charset="0"/>
              </a:rPr>
              <a:t>.</a:t>
            </a:r>
          </a:p>
          <a:p>
            <a:pPr>
              <a:spcBef>
                <a:spcPct val="50000"/>
              </a:spcBef>
            </a:pPr>
            <a:r>
              <a:rPr lang="en-US" sz="2400" dirty="0">
                <a:latin typeface="Times New Roman" panose="02020603050405020304" pitchFamily="18" charset="0"/>
                <a:cs typeface="Times New Roman" panose="02020603050405020304" pitchFamily="18" charset="0"/>
              </a:rPr>
              <a:t> If that person’s last cola purchase was Pepsi</a:t>
            </a:r>
            <a:r>
              <a:rPr lang="en-US" sz="2400" dirty="0">
                <a:latin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there is an 80% chance that her next cola purchase will also be Pepsi</a:t>
            </a:r>
            <a:r>
              <a:rPr lang="en-US" sz="2400" dirty="0">
                <a:latin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t>
            </a:r>
          </a:p>
        </p:txBody>
      </p:sp>
      <p:grpSp>
        <p:nvGrpSpPr>
          <p:cNvPr id="267278" name="Group 14"/>
          <p:cNvGrpSpPr>
            <a:grpSpLocks/>
          </p:cNvGrpSpPr>
          <p:nvPr/>
        </p:nvGrpSpPr>
        <p:grpSpPr bwMode="auto">
          <a:xfrm>
            <a:off x="3481389" y="3411538"/>
            <a:ext cx="5276849" cy="2246312"/>
            <a:chOff x="469" y="2387"/>
            <a:chExt cx="2603" cy="1120"/>
          </a:xfrm>
        </p:grpSpPr>
        <p:sp>
          <p:nvSpPr>
            <p:cNvPr id="267268" name="Oval 4"/>
            <p:cNvSpPr>
              <a:spLocks noChangeArrowheads="1"/>
            </p:cNvSpPr>
            <p:nvPr/>
          </p:nvSpPr>
          <p:spPr bwMode="auto">
            <a:xfrm>
              <a:off x="746" y="2747"/>
              <a:ext cx="678" cy="409"/>
            </a:xfrm>
            <a:prstGeom prst="ellipse">
              <a:avLst/>
            </a:prstGeom>
            <a:solidFill>
              <a:srgbClr val="FFFF00"/>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400">
                  <a:latin typeface="Times New Roman" panose="02020603050405020304" pitchFamily="18" charset="0"/>
                </a:rPr>
                <a:t>coke</a:t>
              </a:r>
            </a:p>
          </p:txBody>
        </p:sp>
        <p:sp>
          <p:nvSpPr>
            <p:cNvPr id="267269" name="Oval 5"/>
            <p:cNvSpPr>
              <a:spLocks noChangeArrowheads="1"/>
            </p:cNvSpPr>
            <p:nvPr/>
          </p:nvSpPr>
          <p:spPr bwMode="auto">
            <a:xfrm>
              <a:off x="1958" y="2753"/>
              <a:ext cx="739" cy="409"/>
            </a:xfrm>
            <a:prstGeom prst="ellipse">
              <a:avLst/>
            </a:prstGeom>
            <a:solidFill>
              <a:srgbClr val="FFFF00"/>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400">
                  <a:latin typeface="Times New Roman" panose="02020603050405020304" pitchFamily="18" charset="0"/>
                </a:rPr>
                <a:t>pepsi</a:t>
              </a:r>
            </a:p>
          </p:txBody>
        </p:sp>
        <p:cxnSp>
          <p:nvCxnSpPr>
            <p:cNvPr id="267270" name="AutoShape 6"/>
            <p:cNvCxnSpPr>
              <a:cxnSpLocks noChangeShapeType="1"/>
              <a:stCxn id="267268" idx="7"/>
              <a:endCxn id="267269" idx="1"/>
            </p:cNvCxnSpPr>
            <p:nvPr/>
          </p:nvCxnSpPr>
          <p:spPr bwMode="auto">
            <a:xfrm rot="16200000" flipH="1">
              <a:off x="1692" y="2439"/>
              <a:ext cx="6" cy="742"/>
            </a:xfrm>
            <a:prstGeom prst="curvedConnector3">
              <a:avLst>
                <a:gd name="adj1" fmla="val -3398278"/>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271" name="AutoShape 7"/>
            <p:cNvCxnSpPr>
              <a:cxnSpLocks noChangeShapeType="1"/>
              <a:stCxn id="267269" idx="3"/>
              <a:endCxn id="267268" idx="5"/>
            </p:cNvCxnSpPr>
            <p:nvPr/>
          </p:nvCxnSpPr>
          <p:spPr bwMode="auto">
            <a:xfrm rot="5400000" flipH="1">
              <a:off x="1692" y="2728"/>
              <a:ext cx="6" cy="742"/>
            </a:xfrm>
            <a:prstGeom prst="curvedConnector3">
              <a:avLst>
                <a:gd name="adj1" fmla="val -3398278"/>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272" name="AutoShape 8"/>
            <p:cNvCxnSpPr>
              <a:cxnSpLocks noChangeShapeType="1"/>
              <a:stCxn id="267269" idx="7"/>
              <a:endCxn id="267269" idx="6"/>
            </p:cNvCxnSpPr>
            <p:nvPr/>
          </p:nvCxnSpPr>
          <p:spPr bwMode="auto">
            <a:xfrm rot="16200000" flipH="1">
              <a:off x="2571" y="2831"/>
              <a:ext cx="145" cy="108"/>
            </a:xfrm>
            <a:prstGeom prst="curvedConnector4">
              <a:avLst>
                <a:gd name="adj1" fmla="val -141004"/>
                <a:gd name="adj2" fmla="val 233057"/>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273" name="AutoShape 9"/>
            <p:cNvCxnSpPr>
              <a:cxnSpLocks noChangeShapeType="1"/>
              <a:stCxn id="267268" idx="1"/>
              <a:endCxn id="267268" idx="2"/>
            </p:cNvCxnSpPr>
            <p:nvPr/>
          </p:nvCxnSpPr>
          <p:spPr bwMode="auto">
            <a:xfrm rot="16200000" flipH="1" flipV="1">
              <a:off x="723" y="2830"/>
              <a:ext cx="145" cy="99"/>
            </a:xfrm>
            <a:prstGeom prst="curvedConnector4">
              <a:avLst>
                <a:gd name="adj1" fmla="val -141004"/>
                <a:gd name="adj2" fmla="val 245029"/>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7274" name="Text Box 10"/>
            <p:cNvSpPr txBox="1">
              <a:spLocks noChangeArrowheads="1"/>
            </p:cNvSpPr>
            <p:nvPr/>
          </p:nvSpPr>
          <p:spPr bwMode="auto">
            <a:xfrm>
              <a:off x="1525" y="2387"/>
              <a:ext cx="314"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Times New Roman" panose="02020603050405020304" pitchFamily="18" charset="0"/>
                </a:rPr>
                <a:t>0.1</a:t>
              </a:r>
            </a:p>
          </p:txBody>
        </p:sp>
        <p:sp>
          <p:nvSpPr>
            <p:cNvPr id="267275" name="Text Box 11"/>
            <p:cNvSpPr txBox="1">
              <a:spLocks noChangeArrowheads="1"/>
            </p:cNvSpPr>
            <p:nvPr/>
          </p:nvSpPr>
          <p:spPr bwMode="auto">
            <a:xfrm>
              <a:off x="469" y="2446"/>
              <a:ext cx="314"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Times New Roman" panose="02020603050405020304" pitchFamily="18" charset="0"/>
                </a:rPr>
                <a:t>0.9</a:t>
              </a:r>
            </a:p>
          </p:txBody>
        </p:sp>
        <p:sp>
          <p:nvSpPr>
            <p:cNvPr id="267276" name="Text Box 12"/>
            <p:cNvSpPr txBox="1">
              <a:spLocks noChangeArrowheads="1"/>
            </p:cNvSpPr>
            <p:nvPr/>
          </p:nvSpPr>
          <p:spPr bwMode="auto">
            <a:xfrm>
              <a:off x="2758" y="2468"/>
              <a:ext cx="314"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Times New Roman" panose="02020603050405020304" pitchFamily="18" charset="0"/>
                </a:rPr>
                <a:t>0.8</a:t>
              </a:r>
            </a:p>
          </p:txBody>
        </p:sp>
        <p:sp>
          <p:nvSpPr>
            <p:cNvPr id="267277" name="Text Box 13"/>
            <p:cNvSpPr txBox="1">
              <a:spLocks noChangeArrowheads="1"/>
            </p:cNvSpPr>
            <p:nvPr/>
          </p:nvSpPr>
          <p:spPr bwMode="auto">
            <a:xfrm>
              <a:off x="1538" y="3276"/>
              <a:ext cx="314" cy="231"/>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atin typeface="Times New Roman" panose="02020603050405020304" pitchFamily="18" charset="0"/>
                </a:rPr>
                <a:t>0.2</a:t>
              </a:r>
            </a:p>
          </p:txBody>
        </p:sp>
      </p:grpSp>
      <p:sp>
        <p:nvSpPr>
          <p:cNvPr id="17" name="Rectangle 21"/>
          <p:cNvSpPr>
            <a:spLocks noChangeArrowheads="1"/>
          </p:cNvSpPr>
          <p:nvPr/>
        </p:nvSpPr>
        <p:spPr bwMode="auto">
          <a:xfrm>
            <a:off x="1472407" y="346018"/>
            <a:ext cx="8412162" cy="80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7" tIns="44450" rIns="90487" bIns="44450" anchor="ct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b="1" dirty="0" smtClean="0">
                <a:solidFill>
                  <a:srgbClr val="000099"/>
                </a:solidFill>
                <a:latin typeface="Arial" panose="020B0604020202020204" pitchFamily="34" charset="0"/>
              </a:rPr>
              <a:t>Coke </a:t>
            </a:r>
            <a:r>
              <a:rPr lang="en-US" b="1" dirty="0">
                <a:solidFill>
                  <a:srgbClr val="000099"/>
                </a:solidFill>
                <a:latin typeface="Arial" panose="020B0604020202020204" pitchFamily="34" charset="0"/>
              </a:rPr>
              <a:t>vs. Pepsi Example </a:t>
            </a:r>
            <a:endParaRPr lang="en-US" sz="1800" b="1" dirty="0">
              <a:solidFill>
                <a:srgbClr val="000099"/>
              </a:solidFill>
              <a:latin typeface="Arial" panose="020B0604020202020204" pitchFamily="34" charset="0"/>
            </a:endParaRPr>
          </a:p>
        </p:txBody>
      </p:sp>
    </p:spTree>
    <p:extLst>
      <p:ext uri="{BB962C8B-B14F-4D97-AF65-F5344CB8AC3E}">
        <p14:creationId xmlns:p14="http://schemas.microsoft.com/office/powerpoint/2010/main" val="39741217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7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8416"/>
          </a:xfrm>
        </p:spPr>
        <p:txBody>
          <a:bodyPr/>
          <a:lstStyle/>
          <a:p>
            <a:r>
              <a:rPr lang="en-US" u="sng" dirty="0" smtClean="0"/>
              <a:t>Probability:</a:t>
            </a:r>
            <a:endParaRPr lang="en-US" u="sng" dirty="0"/>
          </a:p>
        </p:txBody>
      </p:sp>
      <p:sp>
        <p:nvSpPr>
          <p:cNvPr id="5" name="Content Placeholder 4"/>
          <p:cNvSpPr>
            <a:spLocks noGrp="1"/>
          </p:cNvSpPr>
          <p:nvPr>
            <p:ph idx="1"/>
          </p:nvPr>
        </p:nvSpPr>
        <p:spPr>
          <a:xfrm>
            <a:off x="838200" y="1825625"/>
            <a:ext cx="10515600" cy="2824434"/>
          </a:xfrm>
        </p:spPr>
        <p:txBody>
          <a:bodyPr/>
          <a:lstStyle/>
          <a:p>
            <a:r>
              <a:rPr lang="en-US" dirty="0"/>
              <a:t>0 ≤ P(A) ≤ 1,   where P(A) is the probability of an event A.  </a:t>
            </a:r>
          </a:p>
          <a:p>
            <a:r>
              <a:rPr lang="en-US" dirty="0"/>
              <a:t>P(A) = 0,  indicates total uncertainty in an event A.   </a:t>
            </a:r>
          </a:p>
          <a:p>
            <a:r>
              <a:rPr lang="en-US" dirty="0"/>
              <a:t>P(A) =1, indicates total certainty in an event A.</a:t>
            </a:r>
          </a:p>
          <a:p>
            <a:endParaRPr lang="en-US" dirty="0"/>
          </a:p>
        </p:txBody>
      </p:sp>
      <p:sp>
        <p:nvSpPr>
          <p:cNvPr id="3" name="Date Placeholder 2"/>
          <p:cNvSpPr>
            <a:spLocks noGrp="1"/>
          </p:cNvSpPr>
          <p:nvPr>
            <p:ph type="dt" sz="half" idx="10"/>
          </p:nvPr>
        </p:nvSpPr>
        <p:spPr/>
        <p:txBody>
          <a:bodyPr/>
          <a:lstStyle/>
          <a:p>
            <a:fld id="{E254362E-7872-48F3-81F4-05525209ADDA}" type="datetime1">
              <a:rPr lang="en-US" smtClean="0"/>
              <a:t>11/12/2020</a:t>
            </a:fld>
            <a:endParaRPr lang="en-US" dirty="0"/>
          </a:p>
        </p:txBody>
      </p:sp>
      <p:sp>
        <p:nvSpPr>
          <p:cNvPr id="4" name="Slide Number Placeholder 3"/>
          <p:cNvSpPr>
            <a:spLocks noGrp="1"/>
          </p:cNvSpPr>
          <p:nvPr>
            <p:ph type="sldNum" sz="quarter" idx="12"/>
          </p:nvPr>
        </p:nvSpPr>
        <p:spPr/>
        <p:txBody>
          <a:bodyPr/>
          <a:lstStyle/>
          <a:p>
            <a:fld id="{6302C9B9-574C-4C96-BB87-80608D2B0507}" type="slidenum">
              <a:rPr lang="en-US" smtClean="0"/>
              <a:t>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356" y="3568391"/>
            <a:ext cx="7183244" cy="1784194"/>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56120" y="580096"/>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7818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Text Box 3"/>
          <p:cNvSpPr txBox="1">
            <a:spLocks noChangeArrowheads="1"/>
          </p:cNvSpPr>
          <p:nvPr/>
        </p:nvSpPr>
        <p:spPr bwMode="auto">
          <a:xfrm>
            <a:off x="1590676" y="342603"/>
            <a:ext cx="9567862"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spcBef>
                <a:spcPct val="50000"/>
              </a:spcBef>
            </a:pPr>
            <a:r>
              <a:rPr lang="en-US" sz="2200" dirty="0"/>
              <a:t>Given that a person is currently a </a:t>
            </a:r>
            <a:r>
              <a:rPr lang="en-US" sz="2200" dirty="0">
                <a:solidFill>
                  <a:srgbClr val="3333CC"/>
                </a:solidFill>
              </a:rPr>
              <a:t>Pepsi</a:t>
            </a:r>
            <a:r>
              <a:rPr lang="en-US" sz="2200" dirty="0"/>
              <a:t> purchaser, what is the probability that he will purchase </a:t>
            </a:r>
            <a:r>
              <a:rPr lang="en-US" sz="2200" dirty="0">
                <a:solidFill>
                  <a:schemeClr val="hlink"/>
                </a:solidFill>
              </a:rPr>
              <a:t>Coke</a:t>
            </a:r>
            <a:r>
              <a:rPr lang="en-US" sz="2200" dirty="0"/>
              <a:t> two purchases from now?</a:t>
            </a:r>
          </a:p>
          <a:p>
            <a:pPr>
              <a:spcBef>
                <a:spcPct val="50000"/>
              </a:spcBef>
            </a:pPr>
            <a:r>
              <a:rPr lang="en-US" sz="2200" dirty="0" err="1">
                <a:latin typeface="Times New Roman" panose="02020603050405020304" pitchFamily="18" charset="0"/>
                <a:cs typeface="Times New Roman" panose="02020603050405020304" pitchFamily="18" charset="0"/>
              </a:rPr>
              <a:t>Pr</a:t>
            </a:r>
            <a:r>
              <a:rPr lang="en-US" sz="2200" dirty="0"/>
              <a:t>[ </a:t>
            </a:r>
            <a:r>
              <a:rPr lang="en-US" sz="2200" dirty="0">
                <a:solidFill>
                  <a:srgbClr val="3333CC"/>
                </a:solidFill>
              </a:rPr>
              <a:t>Pepsi</a:t>
            </a:r>
            <a:r>
              <a:rPr lang="en-US" sz="2200" dirty="0" smtClean="0">
                <a:sym typeface="Wingdings" panose="05000000000000000000" pitchFamily="2" charset="2"/>
              </a:rPr>
              <a:t> ? </a:t>
            </a:r>
            <a:r>
              <a:rPr lang="en-US" sz="2200" dirty="0">
                <a:solidFill>
                  <a:schemeClr val="hlink"/>
                </a:solidFill>
                <a:sym typeface="Wingdings" panose="05000000000000000000" pitchFamily="2" charset="2"/>
              </a:rPr>
              <a:t>Coke </a:t>
            </a:r>
            <a:r>
              <a:rPr lang="en-US" sz="2200" dirty="0">
                <a:sym typeface="Wingdings" panose="05000000000000000000" pitchFamily="2" charset="2"/>
              </a:rPr>
              <a:t>] </a:t>
            </a:r>
            <a:r>
              <a:rPr lang="en-US" sz="2200" dirty="0">
                <a:latin typeface="Times New Roman" panose="02020603050405020304" pitchFamily="18" charset="0"/>
                <a:cs typeface="Times New Roman" panose="02020603050405020304" pitchFamily="18" charset="0"/>
                <a:sym typeface="Wingdings" panose="05000000000000000000" pitchFamily="2" charset="2"/>
              </a:rPr>
              <a:t>=</a:t>
            </a:r>
            <a:r>
              <a:rPr lang="en-US" sz="2200" dirty="0">
                <a:sym typeface="Wingdings" panose="05000000000000000000" pitchFamily="2" charset="2"/>
              </a:rPr>
              <a:t> </a:t>
            </a:r>
          </a:p>
          <a:p>
            <a:pPr>
              <a:spcBef>
                <a:spcPct val="50000"/>
              </a:spcBef>
            </a:pPr>
            <a:r>
              <a:rPr lang="en-US" sz="2200" dirty="0" err="1">
                <a:latin typeface="Times New Roman" panose="02020603050405020304" pitchFamily="18" charset="0"/>
                <a:cs typeface="Times New Roman" panose="02020603050405020304" pitchFamily="18" charset="0"/>
              </a:rPr>
              <a:t>Pr</a:t>
            </a:r>
            <a:r>
              <a:rPr lang="en-US" sz="2200" dirty="0"/>
              <a:t>[ </a:t>
            </a:r>
            <a:r>
              <a:rPr lang="en-US" sz="2200" dirty="0" err="1">
                <a:solidFill>
                  <a:srgbClr val="3333CC"/>
                </a:solidFill>
              </a:rPr>
              <a:t>Pepsi</a:t>
            </a:r>
            <a:r>
              <a:rPr lang="en-US" sz="2200" dirty="0" err="1">
                <a:sym typeface="Wingdings" panose="05000000000000000000" pitchFamily="2" charset="2"/>
              </a:rPr>
              <a:t></a:t>
            </a:r>
            <a:r>
              <a:rPr lang="en-US" sz="2200" dirty="0" err="1">
                <a:solidFill>
                  <a:schemeClr val="hlink"/>
                </a:solidFill>
                <a:sym typeface="Wingdings" panose="05000000000000000000" pitchFamily="2" charset="2"/>
              </a:rPr>
              <a:t>Coke</a:t>
            </a:r>
            <a:r>
              <a:rPr lang="en-US" sz="2200" dirty="0" err="1">
                <a:sym typeface="Wingdings" panose="05000000000000000000" pitchFamily="2" charset="2"/>
              </a:rPr>
              <a:t></a:t>
            </a:r>
            <a:r>
              <a:rPr lang="en-US" sz="2200" dirty="0" err="1">
                <a:solidFill>
                  <a:schemeClr val="hlink"/>
                </a:solidFill>
                <a:sym typeface="Wingdings" panose="05000000000000000000" pitchFamily="2" charset="2"/>
              </a:rPr>
              <a:t>Coke</a:t>
            </a:r>
            <a:r>
              <a:rPr lang="en-US" sz="2200" dirty="0">
                <a:solidFill>
                  <a:schemeClr val="hlink"/>
                </a:solidFill>
                <a:sym typeface="Wingdings" panose="05000000000000000000" pitchFamily="2" charset="2"/>
              </a:rPr>
              <a:t> </a:t>
            </a:r>
            <a:r>
              <a:rPr lang="en-US" sz="2200" dirty="0">
                <a:sym typeface="Wingdings" panose="05000000000000000000" pitchFamily="2" charset="2"/>
              </a:rPr>
              <a:t>] </a:t>
            </a:r>
            <a:r>
              <a:rPr lang="en-US" sz="2200" dirty="0">
                <a:latin typeface="Times New Roman" panose="02020603050405020304" pitchFamily="18" charset="0"/>
                <a:cs typeface="Times New Roman" panose="02020603050405020304" pitchFamily="18" charset="0"/>
                <a:sym typeface="Wingdings" panose="05000000000000000000" pitchFamily="2" charset="2"/>
              </a:rPr>
              <a:t>+</a:t>
            </a:r>
            <a:r>
              <a:rPr lang="en-US" sz="2200" dirty="0">
                <a:sym typeface="Wingdings" panose="05000000000000000000" pitchFamily="2" charset="2"/>
              </a:rPr>
              <a:t> </a:t>
            </a:r>
            <a:r>
              <a:rPr lang="en-US" sz="2200" dirty="0" err="1">
                <a:latin typeface="Times New Roman" panose="02020603050405020304" pitchFamily="18" charset="0"/>
                <a:cs typeface="Times New Roman" panose="02020603050405020304" pitchFamily="18" charset="0"/>
              </a:rPr>
              <a:t>Pr</a:t>
            </a:r>
            <a:r>
              <a:rPr lang="en-US" sz="2200" dirty="0"/>
              <a:t>[ </a:t>
            </a:r>
            <a:r>
              <a:rPr lang="en-US" sz="2200" dirty="0">
                <a:solidFill>
                  <a:srgbClr val="3333CC"/>
                </a:solidFill>
              </a:rPr>
              <a:t>Pepsi</a:t>
            </a:r>
            <a:r>
              <a:rPr lang="en-US" sz="2200" dirty="0">
                <a:sym typeface="Wingdings" panose="05000000000000000000" pitchFamily="2" charset="2"/>
              </a:rPr>
              <a:t> </a:t>
            </a:r>
            <a:r>
              <a:rPr lang="en-US" sz="2200" dirty="0">
                <a:solidFill>
                  <a:srgbClr val="3333CC"/>
                </a:solidFill>
              </a:rPr>
              <a:t>Pepsi</a:t>
            </a:r>
            <a:r>
              <a:rPr lang="en-US" sz="2200" dirty="0">
                <a:sym typeface="Wingdings" panose="05000000000000000000" pitchFamily="2" charset="2"/>
              </a:rPr>
              <a:t> </a:t>
            </a:r>
            <a:r>
              <a:rPr lang="en-US" sz="2200" dirty="0">
                <a:solidFill>
                  <a:schemeClr val="hlink"/>
                </a:solidFill>
                <a:sym typeface="Wingdings" panose="05000000000000000000" pitchFamily="2" charset="2"/>
              </a:rPr>
              <a:t>Coke </a:t>
            </a:r>
            <a:r>
              <a:rPr lang="en-US" sz="2200" dirty="0">
                <a:sym typeface="Wingdings" panose="05000000000000000000" pitchFamily="2" charset="2"/>
              </a:rPr>
              <a:t>] </a:t>
            </a:r>
            <a:r>
              <a:rPr lang="en-US" sz="2200" dirty="0">
                <a:latin typeface="Times New Roman" panose="02020603050405020304" pitchFamily="18" charset="0"/>
                <a:cs typeface="Times New Roman" panose="02020603050405020304" pitchFamily="18" charset="0"/>
                <a:sym typeface="Wingdings" panose="05000000000000000000" pitchFamily="2" charset="2"/>
              </a:rPr>
              <a:t>=</a:t>
            </a:r>
          </a:p>
          <a:p>
            <a:pPr>
              <a:spcBef>
                <a:spcPct val="50000"/>
              </a:spcBef>
            </a:pPr>
            <a:r>
              <a:rPr lang="en-US" sz="2200" dirty="0">
                <a:latin typeface="Times New Roman" panose="02020603050405020304" pitchFamily="18" charset="0"/>
                <a:cs typeface="Times New Roman" panose="02020603050405020304" pitchFamily="18" charset="0"/>
                <a:sym typeface="Wingdings" panose="05000000000000000000" pitchFamily="2" charset="2"/>
              </a:rPr>
              <a:t>               0.2  *    0.9             +                0.8    *     0.2            = 0.34   </a:t>
            </a:r>
          </a:p>
        </p:txBody>
      </p:sp>
      <p:graphicFrame>
        <p:nvGraphicFramePr>
          <p:cNvPr id="268302" name="Object 14"/>
          <p:cNvGraphicFramePr>
            <a:graphicFrameLocks noChangeAspect="1"/>
          </p:cNvGraphicFramePr>
          <p:nvPr>
            <p:extLst>
              <p:ext uri="{D42A27DB-BD31-4B8C-83A1-F6EECF244321}">
                <p14:modId xmlns:p14="http://schemas.microsoft.com/office/powerpoint/2010/main" val="1796474015"/>
              </p:ext>
            </p:extLst>
          </p:nvPr>
        </p:nvGraphicFramePr>
        <p:xfrm>
          <a:off x="2164556" y="4272805"/>
          <a:ext cx="7686675" cy="1336675"/>
        </p:xfrm>
        <a:graphic>
          <a:graphicData uri="http://schemas.openxmlformats.org/presentationml/2006/ole">
            <mc:AlternateContent xmlns:mc="http://schemas.openxmlformats.org/markup-compatibility/2006">
              <mc:Choice xmlns:v="urn:schemas-microsoft-com:vml" Requires="v">
                <p:oleObj spid="_x0000_s1085" name="Equation" r:id="rId4" imgW="2628720" imgH="457200" progId="Equation.3">
                  <p:embed/>
                </p:oleObj>
              </mc:Choice>
              <mc:Fallback>
                <p:oleObj name="Equation" r:id="rId4" imgW="26287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4556" y="4272805"/>
                        <a:ext cx="7686675" cy="1336675"/>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8303" name="Oval 15"/>
          <p:cNvSpPr>
            <a:spLocks noChangeArrowheads="1"/>
          </p:cNvSpPr>
          <p:nvPr/>
        </p:nvSpPr>
        <p:spPr bwMode="auto">
          <a:xfrm>
            <a:off x="7546976" y="4941143"/>
            <a:ext cx="950913" cy="649188"/>
          </a:xfrm>
          <a:prstGeom prst="ellipse">
            <a:avLst/>
          </a:prstGeom>
          <a:noFill/>
          <a:ln w="254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68310" name="Line 22"/>
          <p:cNvSpPr>
            <a:spLocks noChangeShapeType="1"/>
          </p:cNvSpPr>
          <p:nvPr/>
        </p:nvSpPr>
        <p:spPr bwMode="auto">
          <a:xfrm flipV="1">
            <a:off x="4133851" y="5922971"/>
            <a:ext cx="11113" cy="4079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68311" name="Text Box 23"/>
          <p:cNvSpPr txBox="1">
            <a:spLocks noChangeArrowheads="1"/>
          </p:cNvSpPr>
          <p:nvPr/>
        </p:nvSpPr>
        <p:spPr bwMode="auto">
          <a:xfrm>
            <a:off x="3484564" y="6316670"/>
            <a:ext cx="1546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dirty="0">
                <a:solidFill>
                  <a:srgbClr val="3333CC"/>
                </a:solidFill>
              </a:rPr>
              <a:t>Pepsi</a:t>
            </a:r>
            <a:r>
              <a:rPr lang="en-US" dirty="0"/>
              <a:t> </a:t>
            </a:r>
            <a:r>
              <a:rPr lang="en-US" dirty="0">
                <a:sym typeface="Wingdings" panose="05000000000000000000" pitchFamily="2" charset="2"/>
              </a:rPr>
              <a:t> ?</a:t>
            </a:r>
            <a:endParaRPr lang="en-US" dirty="0"/>
          </a:p>
        </p:txBody>
      </p:sp>
      <p:sp>
        <p:nvSpPr>
          <p:cNvPr id="268312" name="AutoShape 24"/>
          <p:cNvSpPr>
            <a:spLocks/>
          </p:cNvSpPr>
          <p:nvPr/>
        </p:nvSpPr>
        <p:spPr bwMode="auto">
          <a:xfrm rot="5400000">
            <a:off x="4064795" y="5491964"/>
            <a:ext cx="149225" cy="528638"/>
          </a:xfrm>
          <a:prstGeom prst="rightBrace">
            <a:avLst>
              <a:gd name="adj1" fmla="val 77394"/>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68313" name="AutoShape 25"/>
          <p:cNvSpPr>
            <a:spLocks/>
          </p:cNvSpPr>
          <p:nvPr/>
        </p:nvSpPr>
        <p:spPr bwMode="auto">
          <a:xfrm>
            <a:off x="5826125" y="4707236"/>
            <a:ext cx="518818" cy="537567"/>
          </a:xfrm>
          <a:prstGeom prst="rightBrace">
            <a:avLst>
              <a:gd name="adj1" fmla="val 105506"/>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
        <p:nvSpPr>
          <p:cNvPr id="268315" name="Line 27"/>
          <p:cNvSpPr>
            <a:spLocks noChangeShapeType="1"/>
          </p:cNvSpPr>
          <p:nvPr/>
        </p:nvSpPr>
        <p:spPr bwMode="auto">
          <a:xfrm>
            <a:off x="6096000" y="5084771"/>
            <a:ext cx="0" cy="10985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268316" name="Text Box 28"/>
          <p:cNvSpPr txBox="1">
            <a:spLocks noChangeArrowheads="1"/>
          </p:cNvSpPr>
          <p:nvPr/>
        </p:nvSpPr>
        <p:spPr bwMode="auto">
          <a:xfrm>
            <a:off x="5257800" y="6099175"/>
            <a:ext cx="1500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a:sym typeface="Wingdings" panose="05000000000000000000" pitchFamily="2" charset="2"/>
              </a:rPr>
              <a:t>?  </a:t>
            </a:r>
            <a:r>
              <a:rPr lang="en-US">
                <a:solidFill>
                  <a:schemeClr val="hlink"/>
                </a:solidFill>
                <a:sym typeface="Wingdings" panose="05000000000000000000" pitchFamily="2" charset="2"/>
              </a:rPr>
              <a:t>Coke</a:t>
            </a:r>
            <a:endParaRPr lang="en-US">
              <a:solidFill>
                <a:schemeClr val="hlink"/>
              </a:solidFill>
            </a:endParaRPr>
          </a:p>
        </p:txBody>
      </p:sp>
      <p:graphicFrame>
        <p:nvGraphicFramePr>
          <p:cNvPr id="15" name="Object 31"/>
          <p:cNvGraphicFramePr>
            <a:graphicFrameLocks noChangeAspect="1"/>
          </p:cNvGraphicFramePr>
          <p:nvPr>
            <p:extLst>
              <p:ext uri="{D42A27DB-BD31-4B8C-83A1-F6EECF244321}">
                <p14:modId xmlns:p14="http://schemas.microsoft.com/office/powerpoint/2010/main" val="644162708"/>
              </p:ext>
            </p:extLst>
          </p:nvPr>
        </p:nvGraphicFramePr>
        <p:xfrm>
          <a:off x="635001" y="2736851"/>
          <a:ext cx="2849563" cy="1336675"/>
        </p:xfrm>
        <a:graphic>
          <a:graphicData uri="http://schemas.openxmlformats.org/presentationml/2006/ole">
            <mc:AlternateContent xmlns:mc="http://schemas.openxmlformats.org/markup-compatibility/2006">
              <mc:Choice xmlns:v="urn:schemas-microsoft-com:vml" Requires="v">
                <p:oleObj spid="_x0000_s1086" name="Equation" r:id="rId6" imgW="952200" imgH="457200" progId="Equation.3">
                  <p:embed/>
                </p:oleObj>
              </mc:Choice>
              <mc:Fallback>
                <p:oleObj name="Equation" r:id="rId6" imgW="9522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001" y="2736851"/>
                        <a:ext cx="2849563" cy="1336675"/>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794535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8291">
                                            <p:txEl>
                                              <p:pRg st="1" end="1"/>
                                            </p:txEl>
                                          </p:spTgt>
                                        </p:tgtEl>
                                        <p:attrNameLst>
                                          <p:attrName>style.visibility</p:attrName>
                                        </p:attrNameLst>
                                      </p:cBhvr>
                                      <p:to>
                                        <p:strVal val="visible"/>
                                      </p:to>
                                    </p:set>
                                    <p:animEffect transition="in" filter="wipe(left)">
                                      <p:cBhvr>
                                        <p:cTn id="7" dur="500"/>
                                        <p:tgtEl>
                                          <p:spTgt spid="26829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68291">
                                            <p:txEl>
                                              <p:pRg st="2" end="2"/>
                                            </p:txEl>
                                          </p:spTgt>
                                        </p:tgtEl>
                                        <p:attrNameLst>
                                          <p:attrName>style.visibility</p:attrName>
                                        </p:attrNameLst>
                                      </p:cBhvr>
                                      <p:to>
                                        <p:strVal val="visible"/>
                                      </p:to>
                                    </p:set>
                                    <p:animEffect transition="in" filter="wipe(left)">
                                      <p:cBhvr>
                                        <p:cTn id="12" dur="500"/>
                                        <p:tgtEl>
                                          <p:spTgt spid="26829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829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830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8303"/>
                                        </p:tgtEl>
                                        <p:attrNameLst>
                                          <p:attrName>style.visibility</p:attrName>
                                        </p:attrNameLst>
                                      </p:cBhvr>
                                      <p:to>
                                        <p:strVal val="visible"/>
                                      </p:to>
                                    </p:set>
                                    <p:anim calcmode="lin" valueType="num">
                                      <p:cBhvr additive="base">
                                        <p:cTn id="23" dur="500" fill="hold"/>
                                        <p:tgtEl>
                                          <p:spTgt spid="268303"/>
                                        </p:tgtEl>
                                        <p:attrNameLst>
                                          <p:attrName>ppt_x</p:attrName>
                                        </p:attrNameLst>
                                      </p:cBhvr>
                                      <p:tavLst>
                                        <p:tav tm="0">
                                          <p:val>
                                            <p:strVal val="#ppt_x"/>
                                          </p:val>
                                        </p:tav>
                                        <p:tav tm="100000">
                                          <p:val>
                                            <p:strVal val="#ppt_x"/>
                                          </p:val>
                                        </p:tav>
                                      </p:tavLst>
                                    </p:anim>
                                    <p:anim calcmode="lin" valueType="num">
                                      <p:cBhvr additive="base">
                                        <p:cTn id="24" dur="500" fill="hold"/>
                                        <p:tgtEl>
                                          <p:spTgt spid="26830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83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83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831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83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83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83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03" grpId="0" animBg="1"/>
      <p:bldP spid="268310" grpId="0" animBg="1"/>
      <p:bldP spid="268311" grpId="0"/>
      <p:bldP spid="268312" grpId="0" animBg="1"/>
      <p:bldP spid="268313" grpId="0" animBg="1"/>
      <p:bldP spid="268315" grpId="0" animBg="1"/>
      <p:bldP spid="2683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3"/>
          <p:cNvSpPr>
            <a:spLocks noGrp="1"/>
          </p:cNvSpPr>
          <p:nvPr>
            <p:ph type="sldNum" sz="quarter" idx="1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fld id="{C287DCCB-7269-47E9-8D3A-7F367D760AA9}" type="slidenum">
              <a:rPr lang="he-IL" sz="1600">
                <a:latin typeface="Times New Roman" panose="02020603050405020304" pitchFamily="18" charset="0"/>
              </a:rPr>
              <a:pPr/>
              <a:t>81</a:t>
            </a:fld>
            <a:endParaRPr lang="en-US" sz="1600">
              <a:latin typeface="Times New Roman" panose="02020603050405020304" pitchFamily="18" charset="0"/>
            </a:endParaRPr>
          </a:p>
        </p:txBody>
      </p:sp>
      <p:sp>
        <p:nvSpPr>
          <p:cNvPr id="6148" name="Text Box 2"/>
          <p:cNvSpPr txBox="1">
            <a:spLocks noChangeArrowheads="1"/>
          </p:cNvSpPr>
          <p:nvPr/>
        </p:nvSpPr>
        <p:spPr bwMode="auto">
          <a:xfrm>
            <a:off x="1425577" y="1678832"/>
            <a:ext cx="951864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spcBef>
                <a:spcPct val="50000"/>
              </a:spcBef>
            </a:pPr>
            <a:r>
              <a:rPr lang="en-US" dirty="0"/>
              <a:t>Given that a person is currently a </a:t>
            </a:r>
            <a:r>
              <a:rPr lang="en-US" dirty="0">
                <a:solidFill>
                  <a:schemeClr val="hlink"/>
                </a:solidFill>
              </a:rPr>
              <a:t>Coke</a:t>
            </a:r>
            <a:r>
              <a:rPr lang="en-US" dirty="0"/>
              <a:t> purchaser, what is the probability that he will purchase </a:t>
            </a:r>
            <a:r>
              <a:rPr lang="en-US" dirty="0">
                <a:solidFill>
                  <a:srgbClr val="3333CC"/>
                </a:solidFill>
              </a:rPr>
              <a:t>Pepsi</a:t>
            </a:r>
            <a:r>
              <a:rPr lang="en-US" dirty="0"/>
              <a:t> </a:t>
            </a:r>
            <a:r>
              <a:rPr lang="en-US" b="1" dirty="0">
                <a:solidFill>
                  <a:srgbClr val="993300"/>
                </a:solidFill>
              </a:rPr>
              <a:t>three</a:t>
            </a:r>
            <a:r>
              <a:rPr lang="en-US" dirty="0"/>
              <a:t> purchases from now?</a:t>
            </a:r>
          </a:p>
        </p:txBody>
      </p:sp>
      <p:graphicFrame>
        <p:nvGraphicFramePr>
          <p:cNvPr id="274445" name="Object 13"/>
          <p:cNvGraphicFramePr>
            <a:graphicFrameLocks noChangeAspect="1"/>
          </p:cNvGraphicFramePr>
          <p:nvPr/>
        </p:nvGraphicFramePr>
        <p:xfrm>
          <a:off x="1719263" y="3378201"/>
          <a:ext cx="8540750" cy="1336675"/>
        </p:xfrm>
        <a:graphic>
          <a:graphicData uri="http://schemas.openxmlformats.org/presentationml/2006/ole">
            <mc:AlternateContent xmlns:mc="http://schemas.openxmlformats.org/markup-compatibility/2006">
              <mc:Choice xmlns:v="urn:schemas-microsoft-com:vml" Requires="v">
                <p:oleObj spid="_x0000_s2073" name="Equation" r:id="rId4" imgW="2920680" imgH="457200" progId="Equation.3">
                  <p:embed/>
                </p:oleObj>
              </mc:Choice>
              <mc:Fallback>
                <p:oleObj name="Equation" r:id="rId4" imgW="29206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9263" y="3378201"/>
                        <a:ext cx="8540750" cy="1336675"/>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4446" name="Oval 14"/>
          <p:cNvSpPr>
            <a:spLocks noChangeArrowheads="1"/>
          </p:cNvSpPr>
          <p:nvPr/>
        </p:nvSpPr>
        <p:spPr bwMode="auto">
          <a:xfrm>
            <a:off x="8909051" y="3320306"/>
            <a:ext cx="1165225" cy="649188"/>
          </a:xfrm>
          <a:prstGeom prst="ellipse">
            <a:avLst/>
          </a:prstGeom>
          <a:noFill/>
          <a:ln w="254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endParaRPr lang="en-US"/>
          </a:p>
        </p:txBody>
      </p:sp>
    </p:spTree>
    <p:extLst>
      <p:ext uri="{BB962C8B-B14F-4D97-AF65-F5344CB8AC3E}">
        <p14:creationId xmlns:p14="http://schemas.microsoft.com/office/powerpoint/2010/main" val="3007869891"/>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4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74446"/>
                                        </p:tgtEl>
                                        <p:attrNameLst>
                                          <p:attrName>style.visibility</p:attrName>
                                        </p:attrNameLst>
                                      </p:cBhvr>
                                      <p:to>
                                        <p:strVal val="visible"/>
                                      </p:to>
                                    </p:set>
                                    <p:anim calcmode="lin" valueType="num">
                                      <p:cBhvr additive="base">
                                        <p:cTn id="11" dur="500" fill="hold"/>
                                        <p:tgtEl>
                                          <p:spTgt spid="274446"/>
                                        </p:tgtEl>
                                        <p:attrNameLst>
                                          <p:attrName>ppt_x</p:attrName>
                                        </p:attrNameLst>
                                      </p:cBhvr>
                                      <p:tavLst>
                                        <p:tav tm="0">
                                          <p:val>
                                            <p:strVal val="#ppt_x"/>
                                          </p:val>
                                        </p:tav>
                                        <p:tav tm="100000">
                                          <p:val>
                                            <p:strVal val="#ppt_x"/>
                                          </p:val>
                                        </p:tav>
                                      </p:tavLst>
                                    </p:anim>
                                    <p:anim calcmode="lin" valueType="num">
                                      <p:cBhvr additive="base">
                                        <p:cTn id="12" dur="500" fill="hold"/>
                                        <p:tgtEl>
                                          <p:spTgt spid="2744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4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Slide Number Placeholder 4"/>
          <p:cNvSpPr>
            <a:spLocks noGrp="1"/>
          </p:cNvSpPr>
          <p:nvPr>
            <p:ph type="sldNum" sz="quarter" idx="11"/>
          </p:nvPr>
        </p:nvSpPr>
        <p:spPr>
          <a:xfrm>
            <a:off x="8077200" y="6399217"/>
            <a:ext cx="4114800" cy="3651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sz="1600" dirty="0" smtClean="0">
                <a:latin typeface="Times New Roman" panose="02020603050405020304" pitchFamily="18" charset="0"/>
              </a:rPr>
              <a:t>		</a:t>
            </a:r>
            <a:fld id="{F4308F12-CCCD-4AD5-9964-72C07BF3929A}" type="slidenum">
              <a:rPr lang="he-IL" sz="1600" smtClean="0">
                <a:latin typeface="Times New Roman" panose="02020603050405020304" pitchFamily="18" charset="0"/>
              </a:rPr>
              <a:pPr/>
              <a:t>82</a:t>
            </a:fld>
            <a:endParaRPr lang="en-US" sz="1600" dirty="0">
              <a:latin typeface="Times New Roman" panose="02020603050405020304" pitchFamily="18" charset="0"/>
            </a:endParaRPr>
          </a:p>
        </p:txBody>
      </p:sp>
      <p:sp>
        <p:nvSpPr>
          <p:cNvPr id="270339" name="Text Box 3"/>
          <p:cNvSpPr txBox="1">
            <a:spLocks noChangeArrowheads="1"/>
          </p:cNvSpPr>
          <p:nvPr/>
        </p:nvSpPr>
        <p:spPr bwMode="auto">
          <a:xfrm>
            <a:off x="1298670" y="474664"/>
            <a:ext cx="102599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pPr>
              <a:spcBef>
                <a:spcPct val="50000"/>
              </a:spcBef>
              <a:buFontTx/>
              <a:buChar char="•"/>
            </a:pPr>
            <a:r>
              <a:rPr lang="en-US" dirty="0"/>
              <a:t>Assume each person makes one cola purchase per week</a:t>
            </a:r>
          </a:p>
          <a:p>
            <a:pPr>
              <a:spcBef>
                <a:spcPct val="50000"/>
              </a:spcBef>
              <a:buFontTx/>
              <a:buChar char="•"/>
            </a:pPr>
            <a:r>
              <a:rPr lang="en-US" dirty="0"/>
              <a:t>Suppose </a:t>
            </a:r>
            <a:r>
              <a:rPr lang="en-US" dirty="0">
                <a:solidFill>
                  <a:schemeClr val="hlink"/>
                </a:solidFill>
              </a:rPr>
              <a:t>60%</a:t>
            </a:r>
            <a:r>
              <a:rPr lang="en-US" dirty="0"/>
              <a:t> of all people now drink </a:t>
            </a:r>
            <a:r>
              <a:rPr lang="en-US" dirty="0">
                <a:solidFill>
                  <a:schemeClr val="hlink"/>
                </a:solidFill>
              </a:rPr>
              <a:t>Coke</a:t>
            </a:r>
            <a:r>
              <a:rPr lang="en-US" dirty="0"/>
              <a:t>, and </a:t>
            </a:r>
            <a:r>
              <a:rPr lang="en-US" dirty="0">
                <a:solidFill>
                  <a:srgbClr val="3333CC"/>
                </a:solidFill>
              </a:rPr>
              <a:t>40%</a:t>
            </a:r>
            <a:r>
              <a:rPr lang="en-US" dirty="0"/>
              <a:t> drink </a:t>
            </a:r>
            <a:r>
              <a:rPr lang="en-US" dirty="0">
                <a:solidFill>
                  <a:srgbClr val="3333CC"/>
                </a:solidFill>
              </a:rPr>
              <a:t>Pepsi</a:t>
            </a:r>
          </a:p>
          <a:p>
            <a:pPr>
              <a:spcBef>
                <a:spcPct val="50000"/>
              </a:spcBef>
              <a:buFontTx/>
              <a:buChar char="•"/>
            </a:pPr>
            <a:r>
              <a:rPr lang="en-US" dirty="0"/>
              <a:t>What fraction of people will be drinking </a:t>
            </a:r>
            <a:r>
              <a:rPr lang="en-US" dirty="0">
                <a:solidFill>
                  <a:schemeClr val="hlink"/>
                </a:solidFill>
              </a:rPr>
              <a:t>Coke</a:t>
            </a:r>
            <a:r>
              <a:rPr lang="en-US" dirty="0"/>
              <a:t> three weeks from now?</a:t>
            </a:r>
            <a:endParaRPr lang="en-US" i="1" dirty="0">
              <a:latin typeface="Times New Roman" panose="02020603050405020304" pitchFamily="18" charset="0"/>
              <a:cs typeface="Times New Roman" panose="02020603050405020304" pitchFamily="18" charset="0"/>
            </a:endParaRPr>
          </a:p>
        </p:txBody>
      </p:sp>
      <p:graphicFrame>
        <p:nvGraphicFramePr>
          <p:cNvPr id="270352" name="Object 16"/>
          <p:cNvGraphicFramePr>
            <a:graphicFrameLocks noChangeAspect="1"/>
          </p:cNvGraphicFramePr>
          <p:nvPr>
            <p:ph idx="1"/>
          </p:nvPr>
        </p:nvGraphicFramePr>
        <p:xfrm>
          <a:off x="3476625" y="3074988"/>
          <a:ext cx="2033588" cy="976312"/>
        </p:xfrm>
        <a:graphic>
          <a:graphicData uri="http://schemas.openxmlformats.org/presentationml/2006/ole">
            <mc:AlternateContent xmlns:mc="http://schemas.openxmlformats.org/markup-compatibility/2006">
              <mc:Choice xmlns:v="urn:schemas-microsoft-com:vml" Requires="v">
                <p:oleObj spid="_x0000_s3116" name="Equation" r:id="rId4" imgW="952200" imgH="457200" progId="Equation.3">
                  <p:embed/>
                </p:oleObj>
              </mc:Choice>
              <mc:Fallback>
                <p:oleObj name="Equation" r:id="rId4" imgW="9522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625" y="3074988"/>
                        <a:ext cx="2033588" cy="976312"/>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0356" name="Object 20"/>
          <p:cNvGraphicFramePr>
            <a:graphicFrameLocks noChangeAspect="1"/>
          </p:cNvGraphicFramePr>
          <p:nvPr/>
        </p:nvGraphicFramePr>
        <p:xfrm>
          <a:off x="6018214" y="3082926"/>
          <a:ext cx="2828925" cy="969963"/>
        </p:xfrm>
        <a:graphic>
          <a:graphicData uri="http://schemas.openxmlformats.org/presentationml/2006/ole">
            <mc:AlternateContent xmlns:mc="http://schemas.openxmlformats.org/markup-compatibility/2006">
              <mc:Choice xmlns:v="urn:schemas-microsoft-com:vml" Requires="v">
                <p:oleObj spid="_x0000_s3117" name="משוואה" r:id="rId6" imgW="1333440" imgH="457200" progId="Equation.3">
                  <p:embed/>
                </p:oleObj>
              </mc:Choice>
              <mc:Fallback>
                <p:oleObj name="משוואה" r:id="rId6" imgW="133344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8214" y="3082926"/>
                        <a:ext cx="2828925" cy="969963"/>
                      </a:xfrm>
                      <a:prstGeom prst="rect">
                        <a:avLst/>
                      </a:prstGeom>
                      <a:solidFill>
                        <a:srgbClr val="FFFF99"/>
                      </a:solidFill>
                      <a:ln>
                        <a:noFill/>
                      </a:ln>
                      <a:effectLst/>
                      <a:extLst>
                        <a:ext uri="{91240B29-F687-4F45-9708-019B960494DF}">
                          <a14:hiddenLine xmlns:a14="http://schemas.microsoft.com/office/drawing/2010/main" w="9525">
                            <a:solidFill>
                              <a:srgbClr val="00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0357" name="Text Box 21"/>
          <p:cNvSpPr txBox="1">
            <a:spLocks noChangeArrowheads="1"/>
          </p:cNvSpPr>
          <p:nvPr/>
        </p:nvSpPr>
        <p:spPr bwMode="auto">
          <a:xfrm>
            <a:off x="2228851" y="4237039"/>
            <a:ext cx="6716903"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defRPr>
            </a:lvl1pPr>
            <a:lvl2pPr marL="742950" indent="-285750">
              <a:defRPr sz="2400">
                <a:solidFill>
                  <a:schemeClr val="tx1"/>
                </a:solidFill>
                <a:latin typeface="Comic Sans MS" panose="030F0702030302020204" pitchFamily="66" charset="0"/>
              </a:defRPr>
            </a:lvl2pPr>
            <a:lvl3pPr marL="1143000" indent="-228600">
              <a:defRPr sz="2400">
                <a:solidFill>
                  <a:schemeClr val="tx1"/>
                </a:solidFill>
                <a:latin typeface="Comic Sans MS" panose="030F0702030302020204" pitchFamily="66" charset="0"/>
              </a:defRPr>
            </a:lvl3pPr>
            <a:lvl4pPr marL="1600200" indent="-228600">
              <a:defRPr sz="2400">
                <a:solidFill>
                  <a:schemeClr val="tx1"/>
                </a:solidFill>
                <a:latin typeface="Comic Sans MS" panose="030F0702030302020204" pitchFamily="66" charset="0"/>
              </a:defRPr>
            </a:lvl4pPr>
            <a:lvl5pPr marL="2057400" indent="-228600">
              <a:defRPr sz="2400">
                <a:solidFill>
                  <a:schemeClr val="tx1"/>
                </a:solidFill>
                <a:latin typeface="Comic Sans MS" panose="030F0702030302020204" pitchFamily="66" charset="0"/>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defRPr>
            </a:lvl9pPr>
          </a:lstStyle>
          <a:p>
            <a:r>
              <a:rPr lang="en-US" dirty="0" err="1">
                <a:latin typeface="Times New Roman" panose="02020603050405020304" pitchFamily="18" charset="0"/>
                <a:cs typeface="Times New Roman" panose="02020603050405020304" pitchFamily="18" charset="0"/>
              </a:rPr>
              <a:t>Pr</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a:t>
            </a:r>
            <a:r>
              <a:rPr lang="en-US" dirty="0">
                <a:solidFill>
                  <a:schemeClr val="hlink"/>
                </a:solidFill>
                <a:latin typeface="Times New Roman" panose="02020603050405020304" pitchFamily="18" charset="0"/>
                <a:cs typeface="Times New Roman" panose="02020603050405020304" pitchFamily="18" charset="0"/>
              </a:rPr>
              <a:t>Coke</a:t>
            </a:r>
            <a:r>
              <a:rPr lang="en-US" dirty="0">
                <a:latin typeface="Times New Roman" panose="02020603050405020304" pitchFamily="18" charset="0"/>
                <a:cs typeface="Times New Roman" panose="02020603050405020304" pitchFamily="18" charset="0"/>
              </a:rPr>
              <a:t>] = 0.6 * 0.781  +  0.4 * 0.438  =  0.6438</a:t>
            </a:r>
          </a:p>
          <a:p>
            <a:endParaRPr lang="en-US" dirty="0">
              <a:latin typeface="Times New Roman" panose="02020603050405020304" pitchFamily="18" charset="0"/>
              <a:cs typeface="Times New Roman" panose="02020603050405020304" pitchFamily="18" charset="0"/>
            </a:endParaRPr>
          </a:p>
          <a:p>
            <a:pPr>
              <a:lnSpc>
                <a:spcPct val="120000"/>
              </a:lnSpc>
            </a:pPr>
            <a:r>
              <a:rPr lang="en-US" i="1" dirty="0">
                <a:latin typeface="Times New Roman" panose="02020603050405020304" pitchFamily="18" charset="0"/>
                <a:cs typeface="Times New Roman" panose="02020603050405020304" pitchFamily="18" charset="0"/>
              </a:rPr>
              <a:t>Q</a:t>
            </a:r>
            <a:r>
              <a:rPr lang="en-US" i="1" baseline="-25000" dirty="0">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 the distribution in week </a:t>
            </a:r>
            <a:r>
              <a:rPr lang="en-US" i="1" dirty="0" err="1">
                <a:latin typeface="Times New Roman" panose="02020603050405020304" pitchFamily="18" charset="0"/>
                <a:cs typeface="Times New Roman" panose="02020603050405020304" pitchFamily="18" charset="0"/>
              </a:rPr>
              <a:t>i</a:t>
            </a:r>
            <a:endParaRPr lang="en-US" i="1" dirty="0">
              <a:latin typeface="Times New Roman" panose="02020603050405020304" pitchFamily="18" charset="0"/>
              <a:cs typeface="Times New Roman" panose="02020603050405020304" pitchFamily="18" charset="0"/>
            </a:endParaRPr>
          </a:p>
          <a:p>
            <a:pPr>
              <a:lnSpc>
                <a:spcPct val="120000"/>
              </a:lnSpc>
            </a:pPr>
            <a:r>
              <a:rPr lang="en-US" i="1" dirty="0">
                <a:latin typeface="Times New Roman" panose="02020603050405020304" pitchFamily="18" charset="0"/>
                <a:cs typeface="Times New Roman" panose="02020603050405020304" pitchFamily="18" charset="0"/>
              </a:rPr>
              <a:t>Q</a:t>
            </a:r>
            <a:r>
              <a:rPr lang="en-US" baseline="-25000" dirty="0">
                <a:latin typeface="Times New Roman" panose="02020603050405020304" pitchFamily="18" charset="0"/>
                <a:cs typeface="Times New Roman" panose="02020603050405020304" pitchFamily="18" charset="0"/>
              </a:rPr>
              <a:t>0</a:t>
            </a:r>
            <a:r>
              <a:rPr lang="en-US" i="1" dirty="0">
                <a:latin typeface="Times New Roman" panose="02020603050405020304" pitchFamily="18" charset="0"/>
                <a:cs typeface="Times New Roman" panose="02020603050405020304" pitchFamily="18" charset="0"/>
              </a:rPr>
              <a:t>=(0.6,0.4)</a:t>
            </a:r>
            <a:r>
              <a:rPr lang="en-US" dirty="0"/>
              <a:t> - initial distribution</a:t>
            </a:r>
            <a:endParaRPr lang="en-US" dirty="0">
              <a:latin typeface="Times New Roman" panose="02020603050405020304" pitchFamily="18" charset="0"/>
              <a:cs typeface="Times New Roman" panose="02020603050405020304" pitchFamily="18" charset="0"/>
            </a:endParaRPr>
          </a:p>
          <a:p>
            <a:pPr>
              <a:lnSpc>
                <a:spcPct val="120000"/>
              </a:lnSpc>
            </a:pPr>
            <a:r>
              <a:rPr lang="en-US" i="1" dirty="0">
                <a:latin typeface="Times New Roman" panose="02020603050405020304" pitchFamily="18" charset="0"/>
                <a:cs typeface="Times New Roman" panose="02020603050405020304" pitchFamily="18" charset="0"/>
              </a:rPr>
              <a:t>Q</a:t>
            </a:r>
            <a:r>
              <a:rPr lang="en-US" baseline="-25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 Q</a:t>
            </a:r>
            <a:r>
              <a:rPr lang="en-US" baseline="-25000" dirty="0">
                <a:latin typeface="Times New Roman" panose="02020603050405020304" pitchFamily="18" charset="0"/>
                <a:cs typeface="Times New Roman" panose="02020603050405020304" pitchFamily="18" charset="0"/>
              </a:rPr>
              <a:t>0</a:t>
            </a:r>
            <a:r>
              <a:rPr lang="en-US" i="1" dirty="0">
                <a:latin typeface="Times New Roman" panose="02020603050405020304" pitchFamily="18" charset="0"/>
                <a:cs typeface="Times New Roman" panose="02020603050405020304" pitchFamily="18" charset="0"/>
              </a:rPr>
              <a:t> * P</a:t>
            </a:r>
            <a:r>
              <a:rPr lang="en-US" i="1" baseline="30000" dirty="0">
                <a:latin typeface="Times New Roman" panose="02020603050405020304" pitchFamily="18" charset="0"/>
                <a:cs typeface="Times New Roman" panose="02020603050405020304" pitchFamily="18" charset="0"/>
              </a:rPr>
              <a:t>3 </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(0.6438</a:t>
            </a:r>
            <a:r>
              <a:rPr lang="en-US" i="1" dirty="0">
                <a:latin typeface="Times New Roman" panose="02020603050405020304" pitchFamily="18" charset="0"/>
                <a:cs typeface="Times New Roman" panose="02020603050405020304" pitchFamily="18" charset="0"/>
              </a:rPr>
              <a:t>,0.3562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20988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70339">
                                            <p:txEl>
                                              <p:pRg st="1" end="1"/>
                                            </p:txEl>
                                          </p:spTgt>
                                        </p:tgtEl>
                                        <p:attrNameLst>
                                          <p:attrName>style.visibility</p:attrName>
                                        </p:attrNameLst>
                                      </p:cBhvr>
                                      <p:to>
                                        <p:strVal val="visible"/>
                                      </p:to>
                                    </p:set>
                                    <p:animEffect transition="in" filter="wipe(left)">
                                      <p:cBhvr>
                                        <p:cTn id="7" dur="500"/>
                                        <p:tgtEl>
                                          <p:spTgt spid="2703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70339">
                                            <p:txEl>
                                              <p:pRg st="2" end="2"/>
                                            </p:txEl>
                                          </p:spTgt>
                                        </p:tgtEl>
                                        <p:attrNameLst>
                                          <p:attrName>style.visibility</p:attrName>
                                        </p:attrNameLst>
                                      </p:cBhvr>
                                      <p:to>
                                        <p:strVal val="visible"/>
                                      </p:to>
                                    </p:set>
                                    <p:animEffect transition="in" filter="wipe(left)">
                                      <p:cBhvr>
                                        <p:cTn id="12" dur="500"/>
                                        <p:tgtEl>
                                          <p:spTgt spid="27033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703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03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70357">
                                            <p:txEl>
                                              <p:pRg st="0" end="0"/>
                                            </p:txEl>
                                          </p:spTgt>
                                        </p:tgtEl>
                                        <p:attrNameLst>
                                          <p:attrName>style.visibility</p:attrName>
                                        </p:attrNameLst>
                                      </p:cBhvr>
                                      <p:to>
                                        <p:strVal val="visible"/>
                                      </p:to>
                                    </p:set>
                                    <p:animEffect transition="in" filter="wipe(left)">
                                      <p:cBhvr>
                                        <p:cTn id="23" dur="500"/>
                                        <p:tgtEl>
                                          <p:spTgt spid="270357">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270357">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270357">
                                            <p:txEl>
                                              <p:pRg st="3" end="3"/>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2703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89" y="271463"/>
            <a:ext cx="11401424" cy="5905500"/>
          </a:xfrm>
        </p:spPr>
        <p:txBody>
          <a:bodyPr>
            <a:normAutofit/>
          </a:bodyPr>
          <a:lstStyle/>
          <a:p>
            <a:r>
              <a:rPr lang="en-US" sz="2200" dirty="0" smtClean="0"/>
              <a:t>Assume </a:t>
            </a:r>
            <a:r>
              <a:rPr lang="en-US" sz="2200" dirty="0"/>
              <a:t>that, at that time, 80 percent of the sons of Harvard men went to Harvard and the rest went to Yale, 40 percent of the sons of Yale men went to Yale, and the rest split evenly between Harvard and Dartmouth; and of the sons of Dartmouth men, 70 percent went to Dartmouth, 20 percent to Harvard, and 10 percent to Yale. (</a:t>
            </a:r>
            <a:r>
              <a:rPr lang="en-US" sz="2200" dirty="0" err="1"/>
              <a:t>i</a:t>
            </a:r>
            <a:r>
              <a:rPr lang="en-US" sz="2200" dirty="0"/>
              <a:t>) Find the probability that the grandson of a man from Harvard went to Harvard. (ii) Modify the above by assuming that the son of a Harvard man always went to Harvard. Again, find the probability that the grandson of a man from Harvard went to Harvard</a:t>
            </a:r>
            <a:r>
              <a:rPr lang="en-US" sz="2200" dirty="0" smtClean="0"/>
              <a:t>.</a:t>
            </a:r>
          </a:p>
          <a:p>
            <a:r>
              <a:rPr lang="en-US" sz="2200" dirty="0" smtClean="0"/>
              <a:t>Solution- </a:t>
            </a:r>
            <a:r>
              <a:rPr lang="en-US" sz="2200" dirty="0"/>
              <a:t>We first form a Markov chain with state space S = {H,D,Y } and the following transition probability matrix : </a:t>
            </a:r>
            <a:endParaRPr lang="en-US" sz="2200" dirty="0" smtClean="0"/>
          </a:p>
          <a:p>
            <a:endParaRPr lang="en-US" sz="2200" dirty="0"/>
          </a:p>
          <a:p>
            <a:endParaRPr lang="en-US" sz="2200" dirty="0" smtClean="0"/>
          </a:p>
          <a:p>
            <a:r>
              <a:rPr lang="en-US" sz="2200" dirty="0" smtClean="0"/>
              <a:t>H</a:t>
            </a:r>
            <a:r>
              <a:rPr lang="en-US" sz="2200" dirty="0" smtClean="0">
                <a:sym typeface="Wingdings" panose="05000000000000000000" pitchFamily="2" charset="2"/>
              </a:rPr>
              <a:t>HH= 0.8*0.8  </a:t>
            </a:r>
            <a:r>
              <a:rPr lang="en-US" sz="2200" b="1" dirty="0" smtClean="0">
                <a:sym typeface="Wingdings" panose="05000000000000000000" pitchFamily="2" charset="2"/>
              </a:rPr>
              <a:t>+</a:t>
            </a:r>
          </a:p>
          <a:p>
            <a:r>
              <a:rPr lang="en-US" sz="2200" dirty="0" smtClean="0">
                <a:sym typeface="Wingdings" panose="05000000000000000000" pitchFamily="2" charset="2"/>
              </a:rPr>
              <a:t>HDH=0*0.2  </a:t>
            </a:r>
            <a:r>
              <a:rPr lang="en-US" sz="2200" b="1" dirty="0" smtClean="0">
                <a:sym typeface="Wingdings" panose="05000000000000000000" pitchFamily="2" charset="2"/>
              </a:rPr>
              <a:t> +</a:t>
            </a:r>
          </a:p>
          <a:p>
            <a:r>
              <a:rPr lang="en-US" sz="2200" dirty="0" smtClean="0">
                <a:sym typeface="Wingdings" panose="05000000000000000000" pitchFamily="2" charset="2"/>
              </a:rPr>
              <a:t>HYY=0.2*0.3  = </a:t>
            </a:r>
            <a:r>
              <a:rPr lang="en-US" sz="2200" b="1" dirty="0" smtClean="0">
                <a:sym typeface="Wingdings" panose="05000000000000000000" pitchFamily="2" charset="2"/>
              </a:rPr>
              <a:t>0.7</a:t>
            </a:r>
            <a:endParaRPr lang="en-US" sz="2200" b="1" dirty="0"/>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83</a:t>
            </a:fld>
            <a:endParaRPr lang="en-US" dirty="0"/>
          </a:p>
        </p:txBody>
      </p:sp>
      <p:pic>
        <p:nvPicPr>
          <p:cNvPr id="9" name="Picture 8"/>
          <p:cNvPicPr>
            <a:picLocks noChangeAspect="1"/>
          </p:cNvPicPr>
          <p:nvPr/>
        </p:nvPicPr>
        <p:blipFill>
          <a:blip r:embed="rId2"/>
          <a:stretch>
            <a:fillRect/>
          </a:stretch>
        </p:blipFill>
        <p:spPr>
          <a:xfrm>
            <a:off x="4748289" y="2979452"/>
            <a:ext cx="2814638" cy="1520316"/>
          </a:xfrm>
          <a:prstGeom prst="rect">
            <a:avLst/>
          </a:prstGeom>
        </p:spPr>
      </p:pic>
      <p:pic>
        <p:nvPicPr>
          <p:cNvPr id="10" name="Picture 9"/>
          <p:cNvPicPr>
            <a:picLocks noChangeAspect="1"/>
          </p:cNvPicPr>
          <p:nvPr/>
        </p:nvPicPr>
        <p:blipFill>
          <a:blip r:embed="rId3"/>
          <a:stretch>
            <a:fillRect/>
          </a:stretch>
        </p:blipFill>
        <p:spPr>
          <a:xfrm>
            <a:off x="4748289" y="4849814"/>
            <a:ext cx="3108248" cy="1443831"/>
          </a:xfrm>
          <a:prstGeom prst="rect">
            <a:avLst/>
          </a:prstGeom>
        </p:spPr>
      </p:pic>
    </p:spTree>
    <p:extLst>
      <p:ext uri="{BB962C8B-B14F-4D97-AF65-F5344CB8AC3E}">
        <p14:creationId xmlns:p14="http://schemas.microsoft.com/office/powerpoint/2010/main" val="29536508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71463"/>
            <a:ext cx="10515600" cy="5905500"/>
          </a:xfrm>
        </p:spPr>
        <p:txBody>
          <a:bodyPr>
            <a:normAutofit/>
          </a:bodyPr>
          <a:lstStyle/>
          <a:p>
            <a:r>
              <a:rPr lang="en-US" sz="2200" dirty="0"/>
              <a:t>If all sons of men from Harvard went to Harvard, this would give the following </a:t>
            </a:r>
            <a:r>
              <a:rPr lang="en-US" sz="2200" dirty="0" smtClean="0"/>
              <a:t>matrix for </a:t>
            </a:r>
            <a:r>
              <a:rPr lang="en-US" sz="2200" dirty="0"/>
              <a:t>the new Markov chain with the same set of states</a:t>
            </a:r>
            <a:r>
              <a:rPr lang="en-US" sz="2200" dirty="0" smtClean="0"/>
              <a:t>:</a:t>
            </a:r>
          </a:p>
          <a:p>
            <a:endParaRPr lang="en-US" sz="2200" dirty="0" smtClean="0"/>
          </a:p>
          <a:p>
            <a:endParaRPr lang="en-US" sz="2200" dirty="0" smtClean="0"/>
          </a:p>
          <a:p>
            <a:endParaRPr lang="en-US" sz="2200" dirty="0"/>
          </a:p>
          <a:p>
            <a:endParaRPr lang="en-US" sz="2200" dirty="0"/>
          </a:p>
          <a:p>
            <a:r>
              <a:rPr lang="en-US" sz="2200" dirty="0" smtClean="0"/>
              <a:t>The </a:t>
            </a:r>
            <a:r>
              <a:rPr lang="en-US" sz="2200" dirty="0"/>
              <a:t>upper-left element </a:t>
            </a:r>
            <a:r>
              <a:rPr lang="en-US" sz="2200"/>
              <a:t>of </a:t>
            </a:r>
            <a:r>
              <a:rPr lang="en-US" sz="2200" smtClean="0"/>
              <a:t>P^2 </a:t>
            </a:r>
            <a:r>
              <a:rPr lang="en-US" sz="2200" dirty="0"/>
              <a:t>is 1, which is not surprising, because the offspring of Harvard men enter this very institution only.</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84</a:t>
            </a:fld>
            <a:endParaRPr lang="en-US" dirty="0"/>
          </a:p>
        </p:txBody>
      </p:sp>
      <p:pic>
        <p:nvPicPr>
          <p:cNvPr id="6" name="Picture 5"/>
          <p:cNvPicPr>
            <a:picLocks noChangeAspect="1"/>
          </p:cNvPicPr>
          <p:nvPr/>
        </p:nvPicPr>
        <p:blipFill>
          <a:blip r:embed="rId2"/>
          <a:stretch>
            <a:fillRect/>
          </a:stretch>
        </p:blipFill>
        <p:spPr>
          <a:xfrm>
            <a:off x="4195763" y="1219201"/>
            <a:ext cx="2603550" cy="1281112"/>
          </a:xfrm>
          <a:prstGeom prst="rect">
            <a:avLst/>
          </a:prstGeom>
        </p:spPr>
      </p:pic>
    </p:spTree>
    <p:extLst>
      <p:ext uri="{BB962C8B-B14F-4D97-AF65-F5344CB8AC3E}">
        <p14:creationId xmlns:p14="http://schemas.microsoft.com/office/powerpoint/2010/main" val="2059501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lide Number Placeholder 4"/>
          <p:cNvSpPr>
            <a:spLocks noGrp="1"/>
          </p:cNvSpPr>
          <p:nvPr>
            <p:ph type="sldNum" sz="quarter" idx="11"/>
          </p:nvPr>
        </p:nvSpPr>
        <p:spPr/>
        <p:txBody>
          <a:bodyPr/>
          <a:lstStyle/>
          <a:p>
            <a:fld id="{3F87A8A2-C52C-4DF5-BCA0-89B2557EA279}" type="slidenum">
              <a:rPr lang="he-IL"/>
              <a:pPr/>
              <a:t>85</a:t>
            </a:fld>
            <a:endParaRPr lang="en-US"/>
          </a:p>
        </p:txBody>
      </p:sp>
      <p:sp>
        <p:nvSpPr>
          <p:cNvPr id="209922" name="Rectangle 2"/>
          <p:cNvSpPr>
            <a:spLocks noGrp="1" noChangeArrowheads="1"/>
          </p:cNvSpPr>
          <p:nvPr>
            <p:ph type="title"/>
          </p:nvPr>
        </p:nvSpPr>
        <p:spPr>
          <a:xfrm>
            <a:off x="838200" y="365125"/>
            <a:ext cx="10515600" cy="623887"/>
          </a:xfrm>
        </p:spPr>
        <p:txBody>
          <a:bodyPr/>
          <a:lstStyle/>
          <a:p>
            <a:r>
              <a:rPr lang="en-US" sz="3200" b="1" dirty="0"/>
              <a:t>Hidden Markov Models -  HMM</a:t>
            </a:r>
          </a:p>
        </p:txBody>
      </p:sp>
      <p:grpSp>
        <p:nvGrpSpPr>
          <p:cNvPr id="209962" name="Group 42"/>
          <p:cNvGrpSpPr>
            <a:grpSpLocks/>
          </p:cNvGrpSpPr>
          <p:nvPr/>
        </p:nvGrpSpPr>
        <p:grpSpPr bwMode="auto">
          <a:xfrm>
            <a:off x="2427288" y="3155951"/>
            <a:ext cx="7321550" cy="1393826"/>
            <a:chOff x="459" y="772"/>
            <a:chExt cx="4612" cy="878"/>
          </a:xfrm>
        </p:grpSpPr>
        <p:sp>
          <p:nvSpPr>
            <p:cNvPr id="209925" name="Oval 5"/>
            <p:cNvSpPr>
              <a:spLocks noChangeAspect="1" noChangeArrowheads="1"/>
            </p:cNvSpPr>
            <p:nvPr/>
          </p:nvSpPr>
          <p:spPr bwMode="auto">
            <a:xfrm>
              <a:off x="459"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H</a:t>
              </a:r>
              <a:r>
                <a:rPr lang="en-US" b="1" baseline="-25000">
                  <a:cs typeface="Arial" panose="020B0604020202020204" pitchFamily="34" charset="0"/>
                </a:rPr>
                <a:t>1</a:t>
              </a:r>
            </a:p>
          </p:txBody>
        </p:sp>
        <p:sp>
          <p:nvSpPr>
            <p:cNvPr id="209926" name="Oval 6"/>
            <p:cNvSpPr>
              <a:spLocks noChangeAspect="1" noChangeArrowheads="1"/>
            </p:cNvSpPr>
            <p:nvPr/>
          </p:nvSpPr>
          <p:spPr bwMode="auto">
            <a:xfrm>
              <a:off x="1415" y="795"/>
              <a:ext cx="663"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2</a:t>
              </a:r>
            </a:p>
          </p:txBody>
        </p:sp>
        <p:sp>
          <p:nvSpPr>
            <p:cNvPr id="209927" name="Oval 7"/>
            <p:cNvSpPr>
              <a:spLocks noChangeAspect="1" noChangeArrowheads="1"/>
            </p:cNvSpPr>
            <p:nvPr/>
          </p:nvSpPr>
          <p:spPr bwMode="auto">
            <a:xfrm>
              <a:off x="3472"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L-1</a:t>
              </a:r>
            </a:p>
          </p:txBody>
        </p:sp>
        <p:sp>
          <p:nvSpPr>
            <p:cNvPr id="209928" name="Oval 8"/>
            <p:cNvSpPr>
              <a:spLocks noChangeAspect="1" noChangeArrowheads="1"/>
            </p:cNvSpPr>
            <p:nvPr/>
          </p:nvSpPr>
          <p:spPr bwMode="auto">
            <a:xfrm>
              <a:off x="4407"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L</a:t>
              </a:r>
            </a:p>
          </p:txBody>
        </p:sp>
        <p:sp>
          <p:nvSpPr>
            <p:cNvPr id="209929" name="Oval 9"/>
            <p:cNvSpPr>
              <a:spLocks noChangeArrowheads="1"/>
            </p:cNvSpPr>
            <p:nvPr/>
          </p:nvSpPr>
          <p:spPr bwMode="auto">
            <a:xfrm>
              <a:off x="2361" y="772"/>
              <a:ext cx="164" cy="327"/>
            </a:xfrm>
            <a:prstGeom prst="ellipse">
              <a:avLst/>
            </a:prstGeom>
            <a:solidFill>
              <a:srgbClr val="FFFF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09931" name="Oval 11"/>
            <p:cNvSpPr>
              <a:spLocks noChangeArrowheads="1"/>
            </p:cNvSpPr>
            <p:nvPr/>
          </p:nvSpPr>
          <p:spPr bwMode="auto">
            <a:xfrm>
              <a:off x="3139" y="772"/>
              <a:ext cx="164" cy="327"/>
            </a:xfrm>
            <a:prstGeom prst="ellipse">
              <a:avLst/>
            </a:prstGeom>
            <a:solidFill>
              <a:srgbClr val="FFFF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cxnSp>
          <p:nvCxnSpPr>
            <p:cNvPr id="209932" name="AutoShape 12"/>
            <p:cNvCxnSpPr>
              <a:cxnSpLocks noChangeShapeType="1"/>
              <a:stCxn id="209925" idx="6"/>
              <a:endCxn id="209926" idx="2"/>
            </p:cNvCxnSpPr>
            <p:nvPr/>
          </p:nvCxnSpPr>
          <p:spPr bwMode="auto">
            <a:xfrm>
              <a:off x="1130" y="933"/>
              <a:ext cx="277" cy="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33" name="AutoShape 13"/>
            <p:cNvCxnSpPr>
              <a:cxnSpLocks noChangeShapeType="1"/>
              <a:stCxn id="209927" idx="6"/>
              <a:endCxn id="209928" idx="2"/>
            </p:cNvCxnSpPr>
            <p:nvPr/>
          </p:nvCxnSpPr>
          <p:spPr bwMode="auto">
            <a:xfrm>
              <a:off x="4143" y="933"/>
              <a:ext cx="257" cy="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34" name="AutoShape 14"/>
            <p:cNvCxnSpPr>
              <a:cxnSpLocks noChangeShapeType="1"/>
              <a:stCxn id="209926" idx="6"/>
              <a:endCxn id="209929" idx="2"/>
            </p:cNvCxnSpPr>
            <p:nvPr/>
          </p:nvCxnSpPr>
          <p:spPr bwMode="auto">
            <a:xfrm>
              <a:off x="2078" y="933"/>
              <a:ext cx="283" cy="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35" name="AutoShape 15"/>
            <p:cNvCxnSpPr>
              <a:cxnSpLocks noChangeShapeType="1"/>
              <a:stCxn id="209931" idx="6"/>
              <a:endCxn id="209927" idx="2"/>
            </p:cNvCxnSpPr>
            <p:nvPr/>
          </p:nvCxnSpPr>
          <p:spPr bwMode="auto">
            <a:xfrm flipV="1">
              <a:off x="3303" y="933"/>
              <a:ext cx="169" cy="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936" name="Oval 16"/>
            <p:cNvSpPr>
              <a:spLocks noChangeAspect="1" noChangeArrowheads="1"/>
            </p:cNvSpPr>
            <p:nvPr/>
          </p:nvSpPr>
          <p:spPr bwMode="auto">
            <a:xfrm>
              <a:off x="459"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X</a:t>
              </a:r>
              <a:r>
                <a:rPr lang="en-US" b="1" baseline="-25000">
                  <a:cs typeface="Arial" panose="020B0604020202020204" pitchFamily="34" charset="0"/>
                </a:rPr>
                <a:t>1</a:t>
              </a:r>
            </a:p>
          </p:txBody>
        </p:sp>
        <p:sp>
          <p:nvSpPr>
            <p:cNvPr id="209937" name="Oval 17"/>
            <p:cNvSpPr>
              <a:spLocks noChangeAspect="1" noChangeArrowheads="1"/>
            </p:cNvSpPr>
            <p:nvPr/>
          </p:nvSpPr>
          <p:spPr bwMode="auto">
            <a:xfrm>
              <a:off x="1415" y="1352"/>
              <a:ext cx="663"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2</a:t>
              </a:r>
            </a:p>
          </p:txBody>
        </p:sp>
        <p:sp>
          <p:nvSpPr>
            <p:cNvPr id="209938" name="Oval 18"/>
            <p:cNvSpPr>
              <a:spLocks noChangeAspect="1" noChangeArrowheads="1"/>
            </p:cNvSpPr>
            <p:nvPr/>
          </p:nvSpPr>
          <p:spPr bwMode="auto">
            <a:xfrm>
              <a:off x="3472"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L-1</a:t>
              </a:r>
            </a:p>
          </p:txBody>
        </p:sp>
        <p:sp>
          <p:nvSpPr>
            <p:cNvPr id="209939" name="Oval 19"/>
            <p:cNvSpPr>
              <a:spLocks noChangeAspect="1" noChangeArrowheads="1"/>
            </p:cNvSpPr>
            <p:nvPr/>
          </p:nvSpPr>
          <p:spPr bwMode="auto">
            <a:xfrm>
              <a:off x="4407"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L</a:t>
              </a:r>
            </a:p>
          </p:txBody>
        </p:sp>
        <p:sp>
          <p:nvSpPr>
            <p:cNvPr id="209940" name="Oval 20"/>
            <p:cNvSpPr>
              <a:spLocks noChangeArrowheads="1"/>
            </p:cNvSpPr>
            <p:nvPr/>
          </p:nvSpPr>
          <p:spPr bwMode="auto">
            <a:xfrm>
              <a:off x="2361" y="1323"/>
              <a:ext cx="164" cy="327"/>
            </a:xfrm>
            <a:prstGeom prst="ellipse">
              <a:avLst/>
            </a:prstGeom>
            <a:solidFill>
              <a:srgbClr val="FF99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09942" name="Oval 22"/>
            <p:cNvSpPr>
              <a:spLocks noChangeArrowheads="1"/>
            </p:cNvSpPr>
            <p:nvPr/>
          </p:nvSpPr>
          <p:spPr bwMode="auto">
            <a:xfrm>
              <a:off x="3139" y="1323"/>
              <a:ext cx="164" cy="327"/>
            </a:xfrm>
            <a:prstGeom prst="ellipse">
              <a:avLst/>
            </a:prstGeom>
            <a:solidFill>
              <a:srgbClr val="FF99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cxnSp>
          <p:nvCxnSpPr>
            <p:cNvPr id="209943" name="AutoShape 23"/>
            <p:cNvCxnSpPr>
              <a:cxnSpLocks noChangeShapeType="1"/>
              <a:stCxn id="209925" idx="4"/>
              <a:endCxn id="209936" idx="0"/>
            </p:cNvCxnSpPr>
            <p:nvPr/>
          </p:nvCxnSpPr>
          <p:spPr bwMode="auto">
            <a:xfrm>
              <a:off x="791"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44" name="AutoShape 24"/>
            <p:cNvCxnSpPr>
              <a:cxnSpLocks noChangeShapeType="1"/>
              <a:stCxn id="209926" idx="4"/>
              <a:endCxn id="209937" idx="0"/>
            </p:cNvCxnSpPr>
            <p:nvPr/>
          </p:nvCxnSpPr>
          <p:spPr bwMode="auto">
            <a:xfrm>
              <a:off x="1747"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45" name="AutoShape 25"/>
            <p:cNvCxnSpPr>
              <a:cxnSpLocks noChangeShapeType="1"/>
              <a:stCxn id="209927" idx="4"/>
              <a:endCxn id="209938" idx="0"/>
            </p:cNvCxnSpPr>
            <p:nvPr/>
          </p:nvCxnSpPr>
          <p:spPr bwMode="auto">
            <a:xfrm>
              <a:off x="3804"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946" name="AutoShape 26"/>
            <p:cNvCxnSpPr>
              <a:cxnSpLocks noChangeShapeType="1"/>
              <a:stCxn id="209928" idx="4"/>
              <a:endCxn id="209939" idx="0"/>
            </p:cNvCxnSpPr>
            <p:nvPr/>
          </p:nvCxnSpPr>
          <p:spPr bwMode="auto">
            <a:xfrm>
              <a:off x="4740"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959" name="Oval 39"/>
            <p:cNvSpPr>
              <a:spLocks noChangeAspect="1" noChangeArrowheads="1"/>
            </p:cNvSpPr>
            <p:nvPr/>
          </p:nvSpPr>
          <p:spPr bwMode="auto">
            <a:xfrm>
              <a:off x="2442" y="804"/>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i</a:t>
              </a:r>
            </a:p>
          </p:txBody>
        </p:sp>
        <p:sp>
          <p:nvSpPr>
            <p:cNvPr id="209960" name="Oval 40"/>
            <p:cNvSpPr>
              <a:spLocks noChangeAspect="1" noChangeArrowheads="1"/>
            </p:cNvSpPr>
            <p:nvPr/>
          </p:nvSpPr>
          <p:spPr bwMode="auto">
            <a:xfrm>
              <a:off x="2442" y="1361"/>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i</a:t>
              </a:r>
            </a:p>
          </p:txBody>
        </p:sp>
        <p:cxnSp>
          <p:nvCxnSpPr>
            <p:cNvPr id="209961" name="AutoShape 41"/>
            <p:cNvCxnSpPr>
              <a:cxnSpLocks noChangeShapeType="1"/>
              <a:stCxn id="209959" idx="4"/>
              <a:endCxn id="209960" idx="0"/>
            </p:cNvCxnSpPr>
            <p:nvPr/>
          </p:nvCxnSpPr>
          <p:spPr bwMode="auto">
            <a:xfrm>
              <a:off x="2775" y="1088"/>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09964" name="AutoShape 44"/>
          <p:cNvSpPr>
            <a:spLocks noChangeArrowheads="1"/>
          </p:cNvSpPr>
          <p:nvPr/>
        </p:nvSpPr>
        <p:spPr bwMode="auto">
          <a:xfrm>
            <a:off x="4503739" y="1401763"/>
            <a:ext cx="2814637" cy="1377950"/>
          </a:xfrm>
          <a:prstGeom prst="wedgeRoundRectCallout">
            <a:avLst>
              <a:gd name="adj1" fmla="val -37819"/>
              <a:gd name="adj2" fmla="val 72579"/>
              <a:gd name="adj3" fmla="val 16667"/>
            </a:avLst>
          </a:prstGeom>
          <a:solidFill>
            <a:srgbClr val="FAD2D2"/>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latin typeface="Times New Roman" panose="02020603050405020304" pitchFamily="18" charset="0"/>
              </a:rPr>
              <a:t>Hidden variables</a:t>
            </a:r>
          </a:p>
        </p:txBody>
      </p:sp>
      <p:sp>
        <p:nvSpPr>
          <p:cNvPr id="209966" name="AutoShape 46"/>
          <p:cNvSpPr>
            <a:spLocks noChangeArrowheads="1"/>
          </p:cNvSpPr>
          <p:nvPr/>
        </p:nvSpPr>
        <p:spPr bwMode="auto">
          <a:xfrm>
            <a:off x="4148138" y="5130800"/>
            <a:ext cx="3230562" cy="984250"/>
          </a:xfrm>
          <a:prstGeom prst="wedgeEllipseCallout">
            <a:avLst>
              <a:gd name="adj1" fmla="val -39338"/>
              <a:gd name="adj2" fmla="val -96611"/>
            </a:avLst>
          </a:prstGeom>
          <a:solidFill>
            <a:srgbClr val="EFA9E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latin typeface="Times New Roman" panose="02020603050405020304" pitchFamily="18" charset="0"/>
              </a:rPr>
              <a:t>Observed data</a:t>
            </a:r>
          </a:p>
        </p:txBody>
      </p:sp>
    </p:spTree>
    <p:extLst>
      <p:ext uri="{BB962C8B-B14F-4D97-AF65-F5344CB8AC3E}">
        <p14:creationId xmlns:p14="http://schemas.microsoft.com/office/powerpoint/2010/main" val="17607229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lide Number Placeholder 4"/>
          <p:cNvSpPr>
            <a:spLocks noGrp="1"/>
          </p:cNvSpPr>
          <p:nvPr>
            <p:ph type="sldNum" sz="quarter" idx="11"/>
          </p:nvPr>
        </p:nvSpPr>
        <p:spPr/>
        <p:txBody>
          <a:bodyPr/>
          <a:lstStyle/>
          <a:p>
            <a:fld id="{76EC58CE-4310-4DFA-9AF7-28F9DF751DCE}" type="slidenum">
              <a:rPr lang="he-IL"/>
              <a:pPr/>
              <a:t>86</a:t>
            </a:fld>
            <a:endParaRPr lang="en-US"/>
          </a:p>
        </p:txBody>
      </p:sp>
      <p:sp>
        <p:nvSpPr>
          <p:cNvPr id="241666" name="Rectangle 2"/>
          <p:cNvSpPr>
            <a:spLocks noGrp="1" noChangeArrowheads="1"/>
          </p:cNvSpPr>
          <p:nvPr>
            <p:ph type="title"/>
          </p:nvPr>
        </p:nvSpPr>
        <p:spPr>
          <a:xfrm>
            <a:off x="1836738" y="0"/>
            <a:ext cx="8412162" cy="1143000"/>
          </a:xfrm>
        </p:spPr>
        <p:txBody>
          <a:bodyPr/>
          <a:lstStyle/>
          <a:p>
            <a:r>
              <a:rPr lang="en-US" sz="3200"/>
              <a:t>Coin-Tossing Example</a:t>
            </a:r>
          </a:p>
        </p:txBody>
      </p:sp>
      <p:cxnSp>
        <p:nvCxnSpPr>
          <p:cNvPr id="241675" name="AutoShape 11"/>
          <p:cNvCxnSpPr>
            <a:cxnSpLocks noChangeShapeType="1"/>
            <a:stCxn id="241669" idx="7"/>
            <a:endCxn id="241670" idx="1"/>
          </p:cNvCxnSpPr>
          <p:nvPr/>
        </p:nvCxnSpPr>
        <p:spPr bwMode="auto">
          <a:xfrm rot="5400000" flipV="1">
            <a:off x="5550694" y="1167607"/>
            <a:ext cx="7938" cy="1584325"/>
          </a:xfrm>
          <a:prstGeom prst="curvedConnector3">
            <a:avLst>
              <a:gd name="adj1" fmla="val -3400000"/>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03" name="Text Box 39"/>
          <p:cNvSpPr txBox="1">
            <a:spLocks noChangeArrowheads="1"/>
          </p:cNvSpPr>
          <p:nvPr/>
        </p:nvSpPr>
        <p:spPr bwMode="auto">
          <a:xfrm>
            <a:off x="7258050" y="2386013"/>
            <a:ext cx="903288"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0.9</a:t>
            </a:r>
          </a:p>
        </p:txBody>
      </p:sp>
      <p:sp>
        <p:nvSpPr>
          <p:cNvPr id="241669" name="Oval 5"/>
          <p:cNvSpPr>
            <a:spLocks noChangeAspect="1" noChangeArrowheads="1"/>
          </p:cNvSpPr>
          <p:nvPr/>
        </p:nvSpPr>
        <p:spPr bwMode="auto">
          <a:xfrm>
            <a:off x="3946526" y="1914526"/>
            <a:ext cx="955675" cy="379413"/>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Fair</a:t>
            </a:r>
            <a:endParaRPr lang="en-US" b="1" baseline="-25000">
              <a:cs typeface="Arial" panose="020B0604020202020204" pitchFamily="34" charset="0"/>
            </a:endParaRPr>
          </a:p>
        </p:txBody>
      </p:sp>
      <p:sp>
        <p:nvSpPr>
          <p:cNvPr id="241670" name="Oval 6"/>
          <p:cNvSpPr>
            <a:spLocks noChangeAspect="1" noChangeArrowheads="1"/>
          </p:cNvSpPr>
          <p:nvPr/>
        </p:nvSpPr>
        <p:spPr bwMode="auto">
          <a:xfrm>
            <a:off x="6210301" y="1924050"/>
            <a:ext cx="931863" cy="369888"/>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loaded</a:t>
            </a:r>
            <a:endParaRPr lang="en-US" b="1" baseline="-25000">
              <a:latin typeface="Comic Sans MS" panose="030F0702030302020204" pitchFamily="66" charset="0"/>
            </a:endParaRPr>
          </a:p>
        </p:txBody>
      </p:sp>
      <p:sp>
        <p:nvSpPr>
          <p:cNvPr id="241679" name="Oval 15"/>
          <p:cNvSpPr>
            <a:spLocks noChangeAspect="1" noChangeArrowheads="1"/>
          </p:cNvSpPr>
          <p:nvPr/>
        </p:nvSpPr>
        <p:spPr bwMode="auto">
          <a:xfrm>
            <a:off x="3946526" y="2943225"/>
            <a:ext cx="930275" cy="369888"/>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head</a:t>
            </a:r>
            <a:endParaRPr lang="en-US" b="1" baseline="-25000">
              <a:cs typeface="Arial" panose="020B0604020202020204" pitchFamily="34" charset="0"/>
            </a:endParaRPr>
          </a:p>
        </p:txBody>
      </p:sp>
      <p:sp>
        <p:nvSpPr>
          <p:cNvPr id="241680" name="Oval 16"/>
          <p:cNvSpPr>
            <a:spLocks noChangeAspect="1" noChangeArrowheads="1"/>
          </p:cNvSpPr>
          <p:nvPr/>
        </p:nvSpPr>
        <p:spPr bwMode="auto">
          <a:xfrm>
            <a:off x="6234114" y="2878138"/>
            <a:ext cx="1036637" cy="411162"/>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head</a:t>
            </a:r>
          </a:p>
        </p:txBody>
      </p:sp>
      <p:cxnSp>
        <p:nvCxnSpPr>
          <p:cNvPr id="241685" name="AutoShape 21"/>
          <p:cNvCxnSpPr>
            <a:cxnSpLocks noChangeShapeType="1"/>
            <a:stCxn id="241669" idx="4"/>
            <a:endCxn id="241679" idx="0"/>
          </p:cNvCxnSpPr>
          <p:nvPr/>
        </p:nvCxnSpPr>
        <p:spPr bwMode="auto">
          <a:xfrm flipH="1">
            <a:off x="4411663" y="2308226"/>
            <a:ext cx="12700" cy="620713"/>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686" name="AutoShape 22"/>
          <p:cNvCxnSpPr>
            <a:cxnSpLocks noChangeShapeType="1"/>
            <a:stCxn id="241670" idx="4"/>
            <a:endCxn id="241680" idx="0"/>
          </p:cNvCxnSpPr>
          <p:nvPr/>
        </p:nvCxnSpPr>
        <p:spPr bwMode="auto">
          <a:xfrm>
            <a:off x="6677025" y="2308226"/>
            <a:ext cx="76200" cy="55562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693" name="AutoShape 29"/>
          <p:cNvCxnSpPr>
            <a:cxnSpLocks noChangeShapeType="1"/>
            <a:stCxn id="241670" idx="3"/>
            <a:endCxn id="241669" idx="5"/>
          </p:cNvCxnSpPr>
          <p:nvPr/>
        </p:nvCxnSpPr>
        <p:spPr bwMode="auto">
          <a:xfrm rot="16200000" flipV="1">
            <a:off x="5553870" y="1461295"/>
            <a:ext cx="1587" cy="1584325"/>
          </a:xfrm>
          <a:prstGeom prst="curvedConnector3">
            <a:avLst>
              <a:gd name="adj1" fmla="val -16900000"/>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694" name="Oval 30"/>
          <p:cNvSpPr>
            <a:spLocks noChangeAspect="1" noChangeArrowheads="1"/>
          </p:cNvSpPr>
          <p:nvPr/>
        </p:nvSpPr>
        <p:spPr bwMode="auto">
          <a:xfrm>
            <a:off x="2859089" y="1266825"/>
            <a:ext cx="930275" cy="369888"/>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tail</a:t>
            </a:r>
            <a:endParaRPr lang="en-US" b="1" baseline="-25000">
              <a:cs typeface="Arial" panose="020B0604020202020204" pitchFamily="34" charset="0"/>
            </a:endParaRPr>
          </a:p>
        </p:txBody>
      </p:sp>
      <p:cxnSp>
        <p:nvCxnSpPr>
          <p:cNvPr id="241695" name="AutoShape 31"/>
          <p:cNvCxnSpPr>
            <a:cxnSpLocks noChangeShapeType="1"/>
            <a:stCxn id="241669" idx="1"/>
            <a:endCxn id="241694" idx="5"/>
          </p:cNvCxnSpPr>
          <p:nvPr/>
        </p:nvCxnSpPr>
        <p:spPr bwMode="auto">
          <a:xfrm flipH="1" flipV="1">
            <a:off x="3652839" y="1597026"/>
            <a:ext cx="433387" cy="35877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696" name="Oval 32"/>
          <p:cNvSpPr>
            <a:spLocks noChangeAspect="1" noChangeArrowheads="1"/>
          </p:cNvSpPr>
          <p:nvPr/>
        </p:nvSpPr>
        <p:spPr bwMode="auto">
          <a:xfrm>
            <a:off x="7426326" y="1455739"/>
            <a:ext cx="930275" cy="369887"/>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tail</a:t>
            </a:r>
            <a:endParaRPr lang="en-US" b="1" baseline="-25000">
              <a:cs typeface="Arial" panose="020B0604020202020204" pitchFamily="34" charset="0"/>
            </a:endParaRPr>
          </a:p>
        </p:txBody>
      </p:sp>
      <p:cxnSp>
        <p:nvCxnSpPr>
          <p:cNvPr id="241697" name="AutoShape 33"/>
          <p:cNvCxnSpPr>
            <a:cxnSpLocks noChangeShapeType="1"/>
            <a:stCxn id="241670" idx="7"/>
            <a:endCxn id="241696" idx="3"/>
          </p:cNvCxnSpPr>
          <p:nvPr/>
        </p:nvCxnSpPr>
        <p:spPr bwMode="auto">
          <a:xfrm flipV="1">
            <a:off x="7005638" y="1785938"/>
            <a:ext cx="557212" cy="17780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698" name="AutoShape 34"/>
          <p:cNvCxnSpPr>
            <a:cxnSpLocks noChangeShapeType="1"/>
            <a:stCxn id="241670" idx="5"/>
            <a:endCxn id="241670" idx="6"/>
          </p:cNvCxnSpPr>
          <p:nvPr/>
        </p:nvCxnSpPr>
        <p:spPr bwMode="auto">
          <a:xfrm rot="5400000" flipH="1" flipV="1">
            <a:off x="7008813" y="2106613"/>
            <a:ext cx="144462" cy="150812"/>
          </a:xfrm>
          <a:prstGeom prst="curvedConnector4">
            <a:avLst>
              <a:gd name="adj1" fmla="val -185713"/>
              <a:gd name="adj2" fmla="val 242106"/>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699" name="AutoShape 35"/>
          <p:cNvCxnSpPr>
            <a:cxnSpLocks noChangeShapeType="1"/>
            <a:stCxn id="241669" idx="3"/>
            <a:endCxn id="241669" idx="2"/>
          </p:cNvCxnSpPr>
          <p:nvPr/>
        </p:nvCxnSpPr>
        <p:spPr bwMode="auto">
          <a:xfrm rot="16200000" flipV="1">
            <a:off x="3935413" y="2101851"/>
            <a:ext cx="147638" cy="153987"/>
          </a:xfrm>
          <a:prstGeom prst="curvedConnector4">
            <a:avLst>
              <a:gd name="adj1" fmla="val -182796"/>
              <a:gd name="adj2" fmla="val 239176"/>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04" name="Text Box 40"/>
          <p:cNvSpPr txBox="1">
            <a:spLocks noChangeArrowheads="1"/>
          </p:cNvSpPr>
          <p:nvPr/>
        </p:nvSpPr>
        <p:spPr bwMode="auto">
          <a:xfrm>
            <a:off x="3267076" y="2305050"/>
            <a:ext cx="823913"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0.9</a:t>
            </a:r>
          </a:p>
        </p:txBody>
      </p:sp>
      <p:sp>
        <p:nvSpPr>
          <p:cNvPr id="241705" name="Text Box 41"/>
          <p:cNvSpPr txBox="1">
            <a:spLocks noChangeArrowheads="1"/>
          </p:cNvSpPr>
          <p:nvPr/>
        </p:nvSpPr>
        <p:spPr bwMode="auto">
          <a:xfrm>
            <a:off x="5207001" y="1739900"/>
            <a:ext cx="822325"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0.1</a:t>
            </a:r>
          </a:p>
        </p:txBody>
      </p:sp>
      <p:sp>
        <p:nvSpPr>
          <p:cNvPr id="241706" name="Text Box 42"/>
          <p:cNvSpPr txBox="1">
            <a:spLocks noChangeArrowheads="1"/>
          </p:cNvSpPr>
          <p:nvPr/>
        </p:nvSpPr>
        <p:spPr bwMode="auto">
          <a:xfrm>
            <a:off x="5145089" y="2225675"/>
            <a:ext cx="822325"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0.1</a:t>
            </a:r>
          </a:p>
        </p:txBody>
      </p:sp>
      <p:sp>
        <p:nvSpPr>
          <p:cNvPr id="241707" name="Text Box 43"/>
          <p:cNvSpPr txBox="1">
            <a:spLocks noChangeArrowheads="1"/>
          </p:cNvSpPr>
          <p:nvPr/>
        </p:nvSpPr>
        <p:spPr bwMode="auto">
          <a:xfrm>
            <a:off x="3871913" y="1570038"/>
            <a:ext cx="823912"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1/2</a:t>
            </a:r>
          </a:p>
        </p:txBody>
      </p:sp>
      <p:sp>
        <p:nvSpPr>
          <p:cNvPr id="241708" name="Text Box 44"/>
          <p:cNvSpPr txBox="1">
            <a:spLocks noChangeArrowheads="1"/>
          </p:cNvSpPr>
          <p:nvPr/>
        </p:nvSpPr>
        <p:spPr bwMode="auto">
          <a:xfrm>
            <a:off x="6904038" y="1641475"/>
            <a:ext cx="823912"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1/4</a:t>
            </a:r>
          </a:p>
        </p:txBody>
      </p:sp>
      <p:sp>
        <p:nvSpPr>
          <p:cNvPr id="241709" name="Text Box 45"/>
          <p:cNvSpPr txBox="1">
            <a:spLocks noChangeArrowheads="1"/>
          </p:cNvSpPr>
          <p:nvPr/>
        </p:nvSpPr>
        <p:spPr bwMode="auto">
          <a:xfrm>
            <a:off x="6261101" y="2460625"/>
            <a:ext cx="823913"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3/4</a:t>
            </a:r>
          </a:p>
        </p:txBody>
      </p:sp>
      <p:sp>
        <p:nvSpPr>
          <p:cNvPr id="241710" name="Text Box 46"/>
          <p:cNvSpPr txBox="1">
            <a:spLocks noChangeArrowheads="1"/>
          </p:cNvSpPr>
          <p:nvPr/>
        </p:nvSpPr>
        <p:spPr bwMode="auto">
          <a:xfrm>
            <a:off x="3984626" y="2482850"/>
            <a:ext cx="823913"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1/2</a:t>
            </a:r>
          </a:p>
        </p:txBody>
      </p:sp>
      <p:grpSp>
        <p:nvGrpSpPr>
          <p:cNvPr id="241744" name="Group 80"/>
          <p:cNvGrpSpPr>
            <a:grpSpLocks/>
          </p:cNvGrpSpPr>
          <p:nvPr/>
        </p:nvGrpSpPr>
        <p:grpSpPr bwMode="auto">
          <a:xfrm>
            <a:off x="2162175" y="3611563"/>
            <a:ext cx="7138988" cy="2308225"/>
            <a:chOff x="402" y="2275"/>
            <a:chExt cx="4497" cy="1454"/>
          </a:xfrm>
        </p:grpSpPr>
        <p:grpSp>
          <p:nvGrpSpPr>
            <p:cNvPr id="241714" name="Group 50"/>
            <p:cNvGrpSpPr>
              <a:grpSpLocks/>
            </p:cNvGrpSpPr>
            <p:nvPr/>
          </p:nvGrpSpPr>
          <p:grpSpPr bwMode="auto">
            <a:xfrm>
              <a:off x="402" y="2911"/>
              <a:ext cx="4497" cy="818"/>
              <a:chOff x="459" y="752"/>
              <a:chExt cx="4612" cy="918"/>
            </a:xfrm>
          </p:grpSpPr>
          <p:sp>
            <p:nvSpPr>
              <p:cNvPr id="241715" name="Oval 51"/>
              <p:cNvSpPr>
                <a:spLocks noChangeAspect="1" noChangeArrowheads="1"/>
              </p:cNvSpPr>
              <p:nvPr/>
            </p:nvSpPr>
            <p:spPr bwMode="auto">
              <a:xfrm>
                <a:off x="459"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H</a:t>
                </a:r>
                <a:r>
                  <a:rPr lang="en-US" b="1" baseline="-25000">
                    <a:cs typeface="Arial" panose="020B0604020202020204" pitchFamily="34" charset="0"/>
                  </a:rPr>
                  <a:t>1</a:t>
                </a:r>
              </a:p>
            </p:txBody>
          </p:sp>
          <p:sp>
            <p:nvSpPr>
              <p:cNvPr id="241716" name="Oval 52"/>
              <p:cNvSpPr>
                <a:spLocks noChangeAspect="1" noChangeArrowheads="1"/>
              </p:cNvSpPr>
              <p:nvPr/>
            </p:nvSpPr>
            <p:spPr bwMode="auto">
              <a:xfrm>
                <a:off x="1415" y="795"/>
                <a:ext cx="663"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2</a:t>
                </a:r>
              </a:p>
            </p:txBody>
          </p:sp>
          <p:sp>
            <p:nvSpPr>
              <p:cNvPr id="241717" name="Oval 53"/>
              <p:cNvSpPr>
                <a:spLocks noChangeAspect="1" noChangeArrowheads="1"/>
              </p:cNvSpPr>
              <p:nvPr/>
            </p:nvSpPr>
            <p:spPr bwMode="auto">
              <a:xfrm>
                <a:off x="3472"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L-1</a:t>
                </a:r>
              </a:p>
            </p:txBody>
          </p:sp>
          <p:sp>
            <p:nvSpPr>
              <p:cNvPr id="241718" name="Oval 54"/>
              <p:cNvSpPr>
                <a:spLocks noChangeAspect="1" noChangeArrowheads="1"/>
              </p:cNvSpPr>
              <p:nvPr/>
            </p:nvSpPr>
            <p:spPr bwMode="auto">
              <a:xfrm>
                <a:off x="4407" y="795"/>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L</a:t>
                </a:r>
              </a:p>
            </p:txBody>
          </p:sp>
          <p:sp>
            <p:nvSpPr>
              <p:cNvPr id="241719" name="Oval 55"/>
              <p:cNvSpPr>
                <a:spLocks noChangeArrowheads="1"/>
              </p:cNvSpPr>
              <p:nvPr/>
            </p:nvSpPr>
            <p:spPr bwMode="auto">
              <a:xfrm>
                <a:off x="2361" y="752"/>
                <a:ext cx="168" cy="367"/>
              </a:xfrm>
              <a:prstGeom prst="ellipse">
                <a:avLst/>
              </a:prstGeom>
              <a:solidFill>
                <a:srgbClr val="FFFF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1720" name="Oval 56"/>
              <p:cNvSpPr>
                <a:spLocks noChangeArrowheads="1"/>
              </p:cNvSpPr>
              <p:nvPr/>
            </p:nvSpPr>
            <p:spPr bwMode="auto">
              <a:xfrm>
                <a:off x="3139" y="752"/>
                <a:ext cx="168" cy="367"/>
              </a:xfrm>
              <a:prstGeom prst="ellipse">
                <a:avLst/>
              </a:prstGeom>
              <a:solidFill>
                <a:srgbClr val="FFFF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cxnSp>
            <p:nvCxnSpPr>
              <p:cNvPr id="241721" name="AutoShape 57"/>
              <p:cNvCxnSpPr>
                <a:cxnSpLocks noChangeShapeType="1"/>
                <a:stCxn id="241715" idx="6"/>
                <a:endCxn id="241716" idx="2"/>
              </p:cNvCxnSpPr>
              <p:nvPr/>
            </p:nvCxnSpPr>
            <p:spPr bwMode="auto">
              <a:xfrm>
                <a:off x="1130" y="933"/>
                <a:ext cx="277" cy="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22" name="AutoShape 58"/>
              <p:cNvCxnSpPr>
                <a:cxnSpLocks noChangeShapeType="1"/>
                <a:stCxn id="241717" idx="6"/>
                <a:endCxn id="241718" idx="2"/>
              </p:cNvCxnSpPr>
              <p:nvPr/>
            </p:nvCxnSpPr>
            <p:spPr bwMode="auto">
              <a:xfrm>
                <a:off x="4143" y="933"/>
                <a:ext cx="257" cy="0"/>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23" name="AutoShape 59"/>
              <p:cNvCxnSpPr>
                <a:cxnSpLocks noChangeShapeType="1"/>
                <a:stCxn id="241716" idx="6"/>
                <a:endCxn id="241719" idx="2"/>
              </p:cNvCxnSpPr>
              <p:nvPr/>
            </p:nvCxnSpPr>
            <p:spPr bwMode="auto">
              <a:xfrm>
                <a:off x="2078" y="933"/>
                <a:ext cx="283" cy="2"/>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24" name="AutoShape 60"/>
              <p:cNvCxnSpPr>
                <a:cxnSpLocks noChangeShapeType="1"/>
                <a:stCxn id="241720" idx="6"/>
                <a:endCxn id="241717" idx="2"/>
              </p:cNvCxnSpPr>
              <p:nvPr/>
            </p:nvCxnSpPr>
            <p:spPr bwMode="auto">
              <a:xfrm flipV="1">
                <a:off x="3307" y="933"/>
                <a:ext cx="165" cy="2"/>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25" name="Oval 61"/>
              <p:cNvSpPr>
                <a:spLocks noChangeAspect="1" noChangeArrowheads="1"/>
              </p:cNvSpPr>
              <p:nvPr/>
            </p:nvSpPr>
            <p:spPr bwMode="auto">
              <a:xfrm>
                <a:off x="459"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X</a:t>
                </a:r>
                <a:r>
                  <a:rPr lang="en-US" b="1" baseline="-25000">
                    <a:cs typeface="Arial" panose="020B0604020202020204" pitchFamily="34" charset="0"/>
                  </a:rPr>
                  <a:t>1</a:t>
                </a:r>
              </a:p>
            </p:txBody>
          </p:sp>
          <p:sp>
            <p:nvSpPr>
              <p:cNvPr id="241726" name="Oval 62"/>
              <p:cNvSpPr>
                <a:spLocks noChangeAspect="1" noChangeArrowheads="1"/>
              </p:cNvSpPr>
              <p:nvPr/>
            </p:nvSpPr>
            <p:spPr bwMode="auto">
              <a:xfrm>
                <a:off x="1415" y="1352"/>
                <a:ext cx="663"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2</a:t>
                </a:r>
              </a:p>
            </p:txBody>
          </p:sp>
          <p:sp>
            <p:nvSpPr>
              <p:cNvPr id="241727" name="Oval 63"/>
              <p:cNvSpPr>
                <a:spLocks noChangeAspect="1" noChangeArrowheads="1"/>
              </p:cNvSpPr>
              <p:nvPr/>
            </p:nvSpPr>
            <p:spPr bwMode="auto">
              <a:xfrm>
                <a:off x="3472"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L-1</a:t>
                </a:r>
              </a:p>
            </p:txBody>
          </p:sp>
          <p:sp>
            <p:nvSpPr>
              <p:cNvPr id="241728" name="Oval 64"/>
              <p:cNvSpPr>
                <a:spLocks noChangeAspect="1" noChangeArrowheads="1"/>
              </p:cNvSpPr>
              <p:nvPr/>
            </p:nvSpPr>
            <p:spPr bwMode="auto">
              <a:xfrm>
                <a:off x="4407" y="1352"/>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L</a:t>
                </a:r>
              </a:p>
            </p:txBody>
          </p:sp>
          <p:sp>
            <p:nvSpPr>
              <p:cNvPr id="241729" name="Oval 65"/>
              <p:cNvSpPr>
                <a:spLocks noChangeArrowheads="1"/>
              </p:cNvSpPr>
              <p:nvPr/>
            </p:nvSpPr>
            <p:spPr bwMode="auto">
              <a:xfrm>
                <a:off x="2361" y="1303"/>
                <a:ext cx="168" cy="367"/>
              </a:xfrm>
              <a:prstGeom prst="ellipse">
                <a:avLst/>
              </a:prstGeom>
              <a:solidFill>
                <a:srgbClr val="FF99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41730" name="Oval 66"/>
              <p:cNvSpPr>
                <a:spLocks noChangeArrowheads="1"/>
              </p:cNvSpPr>
              <p:nvPr/>
            </p:nvSpPr>
            <p:spPr bwMode="auto">
              <a:xfrm>
                <a:off x="3139" y="1303"/>
                <a:ext cx="168" cy="367"/>
              </a:xfrm>
              <a:prstGeom prst="ellipse">
                <a:avLst/>
              </a:prstGeom>
              <a:solidFill>
                <a:srgbClr val="FF9900"/>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cxnSp>
            <p:nvCxnSpPr>
              <p:cNvPr id="241731" name="AutoShape 67"/>
              <p:cNvCxnSpPr>
                <a:cxnSpLocks noChangeShapeType="1"/>
                <a:stCxn id="241715" idx="4"/>
                <a:endCxn id="241725" idx="0"/>
              </p:cNvCxnSpPr>
              <p:nvPr/>
            </p:nvCxnSpPr>
            <p:spPr bwMode="auto">
              <a:xfrm>
                <a:off x="791"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32" name="AutoShape 68"/>
              <p:cNvCxnSpPr>
                <a:cxnSpLocks noChangeShapeType="1"/>
                <a:stCxn id="241716" idx="4"/>
                <a:endCxn id="241726" idx="0"/>
              </p:cNvCxnSpPr>
              <p:nvPr/>
            </p:nvCxnSpPr>
            <p:spPr bwMode="auto">
              <a:xfrm>
                <a:off x="1747"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33" name="AutoShape 69"/>
              <p:cNvCxnSpPr>
                <a:cxnSpLocks noChangeShapeType="1"/>
                <a:stCxn id="241717" idx="4"/>
                <a:endCxn id="241727" idx="0"/>
              </p:cNvCxnSpPr>
              <p:nvPr/>
            </p:nvCxnSpPr>
            <p:spPr bwMode="auto">
              <a:xfrm>
                <a:off x="3804"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34" name="AutoShape 70"/>
              <p:cNvCxnSpPr>
                <a:cxnSpLocks noChangeShapeType="1"/>
                <a:stCxn id="241718" idx="4"/>
                <a:endCxn id="241728" idx="0"/>
              </p:cNvCxnSpPr>
              <p:nvPr/>
            </p:nvCxnSpPr>
            <p:spPr bwMode="auto">
              <a:xfrm>
                <a:off x="4740" y="1079"/>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35" name="Oval 71"/>
              <p:cNvSpPr>
                <a:spLocks noChangeAspect="1" noChangeArrowheads="1"/>
              </p:cNvSpPr>
              <p:nvPr/>
            </p:nvSpPr>
            <p:spPr bwMode="auto">
              <a:xfrm>
                <a:off x="2442" y="804"/>
                <a:ext cx="664" cy="276"/>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H</a:t>
                </a:r>
                <a:r>
                  <a:rPr lang="en-US" b="1" baseline="-25000">
                    <a:latin typeface="Comic Sans MS" panose="030F0702030302020204" pitchFamily="66" charset="0"/>
                  </a:rPr>
                  <a:t>i</a:t>
                </a:r>
              </a:p>
            </p:txBody>
          </p:sp>
          <p:sp>
            <p:nvSpPr>
              <p:cNvPr id="241736" name="Oval 72"/>
              <p:cNvSpPr>
                <a:spLocks noChangeAspect="1" noChangeArrowheads="1"/>
              </p:cNvSpPr>
              <p:nvPr/>
            </p:nvSpPr>
            <p:spPr bwMode="auto">
              <a:xfrm>
                <a:off x="2442" y="1361"/>
                <a:ext cx="664" cy="276"/>
              </a:xfrm>
              <a:prstGeom prst="ellipse">
                <a:avLst/>
              </a:prstGeom>
              <a:solidFill>
                <a:srgbClr val="FF9966"/>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latin typeface="Comic Sans MS" panose="030F0702030302020204" pitchFamily="66" charset="0"/>
                  </a:rPr>
                  <a:t>X</a:t>
                </a:r>
                <a:r>
                  <a:rPr lang="en-US" b="1" baseline="-25000">
                    <a:latin typeface="Comic Sans MS" panose="030F0702030302020204" pitchFamily="66" charset="0"/>
                  </a:rPr>
                  <a:t>i</a:t>
                </a:r>
              </a:p>
            </p:txBody>
          </p:sp>
          <p:cxnSp>
            <p:nvCxnSpPr>
              <p:cNvPr id="241737" name="AutoShape 73"/>
              <p:cNvCxnSpPr>
                <a:cxnSpLocks noChangeShapeType="1"/>
                <a:stCxn id="241735" idx="4"/>
                <a:endCxn id="241736" idx="0"/>
              </p:cNvCxnSpPr>
              <p:nvPr/>
            </p:nvCxnSpPr>
            <p:spPr bwMode="auto">
              <a:xfrm>
                <a:off x="2775" y="1088"/>
                <a:ext cx="0" cy="265"/>
              </a:xfrm>
              <a:prstGeom prst="straightConnector1">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1711" name="AutoShape 47"/>
            <p:cNvSpPr>
              <a:spLocks noChangeArrowheads="1"/>
            </p:cNvSpPr>
            <p:nvPr/>
          </p:nvSpPr>
          <p:spPr bwMode="auto">
            <a:xfrm>
              <a:off x="2279" y="2303"/>
              <a:ext cx="354" cy="269"/>
            </a:xfrm>
            <a:prstGeom prst="downArrow">
              <a:avLst>
                <a:gd name="adj1" fmla="val 50000"/>
                <a:gd name="adj2" fmla="val 28460"/>
              </a:avLst>
            </a:prstGeom>
            <a:solidFill>
              <a:srgbClr val="0000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41738" name="Text Box 74"/>
            <p:cNvSpPr txBox="1">
              <a:spLocks noChangeArrowheads="1"/>
            </p:cNvSpPr>
            <p:nvPr/>
          </p:nvSpPr>
          <p:spPr bwMode="auto">
            <a:xfrm>
              <a:off x="1481" y="2275"/>
              <a:ext cx="995" cy="2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a:latin typeface="Comic Sans MS" panose="030F0702030302020204" pitchFamily="66" charset="0"/>
                </a:rPr>
                <a:t>L tosses</a:t>
              </a:r>
            </a:p>
          </p:txBody>
        </p:sp>
      </p:grpSp>
      <p:grpSp>
        <p:nvGrpSpPr>
          <p:cNvPr id="241742" name="Group 78"/>
          <p:cNvGrpSpPr>
            <a:grpSpLocks/>
          </p:cNvGrpSpPr>
          <p:nvPr/>
        </p:nvGrpSpPr>
        <p:grpSpPr bwMode="auto">
          <a:xfrm>
            <a:off x="6086476" y="3470276"/>
            <a:ext cx="2143125" cy="3217863"/>
            <a:chOff x="2874" y="2186"/>
            <a:chExt cx="1350" cy="2027"/>
          </a:xfrm>
        </p:grpSpPr>
        <p:sp>
          <p:nvSpPr>
            <p:cNvPr id="241740" name="AutoShape 76"/>
            <p:cNvSpPr>
              <a:spLocks noChangeArrowheads="1"/>
            </p:cNvSpPr>
            <p:nvPr/>
          </p:nvSpPr>
          <p:spPr bwMode="auto">
            <a:xfrm>
              <a:off x="2874" y="2186"/>
              <a:ext cx="1350" cy="527"/>
            </a:xfrm>
            <a:prstGeom prst="cloudCallout">
              <a:avLst>
                <a:gd name="adj1" fmla="val -50296"/>
                <a:gd name="adj2" fmla="val 83208"/>
              </a:avLst>
            </a:prstGeom>
            <a:solidFill>
              <a:schemeClr val="hlink"/>
            </a:solidFill>
            <a:ln w="2540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FFFF00"/>
                  </a:solidFill>
                  <a:latin typeface="Times New Roman" panose="02020603050405020304" pitchFamily="18" charset="0"/>
                </a:rPr>
                <a:t>Fair/Loaded</a:t>
              </a:r>
            </a:p>
          </p:txBody>
        </p:sp>
        <p:sp>
          <p:nvSpPr>
            <p:cNvPr id="241741" name="AutoShape 77"/>
            <p:cNvSpPr>
              <a:spLocks noChangeArrowheads="1"/>
            </p:cNvSpPr>
            <p:nvPr/>
          </p:nvSpPr>
          <p:spPr bwMode="auto">
            <a:xfrm>
              <a:off x="2906" y="3785"/>
              <a:ext cx="1267" cy="428"/>
            </a:xfrm>
            <a:prstGeom prst="cloudCallout">
              <a:avLst>
                <a:gd name="adj1" fmla="val -56236"/>
                <a:gd name="adj2" fmla="val -56542"/>
              </a:avLst>
            </a:prstGeom>
            <a:solidFill>
              <a:schemeClr val="hlink"/>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FFFF00"/>
                  </a:solidFill>
                  <a:latin typeface="Times New Roman" panose="02020603050405020304" pitchFamily="18" charset="0"/>
                </a:rPr>
                <a:t>Head/Tail</a:t>
              </a:r>
            </a:p>
          </p:txBody>
        </p:sp>
      </p:grpSp>
      <p:sp>
        <p:nvSpPr>
          <p:cNvPr id="241745" name="Oval 81"/>
          <p:cNvSpPr>
            <a:spLocks noChangeAspect="1" noChangeArrowheads="1"/>
          </p:cNvSpPr>
          <p:nvPr/>
        </p:nvSpPr>
        <p:spPr bwMode="auto">
          <a:xfrm>
            <a:off x="5016500" y="828675"/>
            <a:ext cx="1104900" cy="406400"/>
          </a:xfrm>
          <a:prstGeom prst="ellipse">
            <a:avLst/>
          </a:prstGeom>
          <a:solidFill>
            <a:srgbClr val="FFFF00"/>
          </a:solidFill>
          <a:ln w="28575">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cs typeface="Arial" panose="020B0604020202020204" pitchFamily="34" charset="0"/>
              </a:rPr>
              <a:t>Start</a:t>
            </a:r>
            <a:endParaRPr lang="en-US" b="1" baseline="-25000">
              <a:cs typeface="Arial" panose="020B0604020202020204" pitchFamily="34" charset="0"/>
            </a:endParaRPr>
          </a:p>
        </p:txBody>
      </p:sp>
      <p:cxnSp>
        <p:nvCxnSpPr>
          <p:cNvPr id="241746" name="AutoShape 82"/>
          <p:cNvCxnSpPr>
            <a:cxnSpLocks noChangeShapeType="1"/>
            <a:stCxn id="241745" idx="3"/>
            <a:endCxn id="241669" idx="0"/>
          </p:cNvCxnSpPr>
          <p:nvPr/>
        </p:nvCxnSpPr>
        <p:spPr bwMode="auto">
          <a:xfrm rot="5400000">
            <a:off x="4446588" y="1168401"/>
            <a:ext cx="709613" cy="754062"/>
          </a:xfrm>
          <a:prstGeom prst="curvedConnector3">
            <a:avLst>
              <a:gd name="adj1" fmla="val 54139"/>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747" name="AutoShape 83"/>
          <p:cNvCxnSpPr>
            <a:cxnSpLocks noChangeShapeType="1"/>
            <a:stCxn id="241745" idx="5"/>
            <a:endCxn id="241670" idx="0"/>
          </p:cNvCxnSpPr>
          <p:nvPr/>
        </p:nvCxnSpPr>
        <p:spPr bwMode="auto">
          <a:xfrm rot="16200000" flipH="1">
            <a:off x="5958681" y="1191419"/>
            <a:ext cx="719138" cy="717550"/>
          </a:xfrm>
          <a:prstGeom prst="curvedConnector3">
            <a:avLst>
              <a:gd name="adj1" fmla="val 54083"/>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1748" name="Text Box 84"/>
          <p:cNvSpPr txBox="1">
            <a:spLocks noChangeArrowheads="1"/>
          </p:cNvSpPr>
          <p:nvPr/>
        </p:nvSpPr>
        <p:spPr bwMode="auto">
          <a:xfrm>
            <a:off x="4598988" y="1252538"/>
            <a:ext cx="823912"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1/2</a:t>
            </a:r>
          </a:p>
        </p:txBody>
      </p:sp>
      <p:sp>
        <p:nvSpPr>
          <p:cNvPr id="241749" name="Text Box 85"/>
          <p:cNvSpPr txBox="1">
            <a:spLocks noChangeArrowheads="1"/>
          </p:cNvSpPr>
          <p:nvPr/>
        </p:nvSpPr>
        <p:spPr bwMode="auto">
          <a:xfrm>
            <a:off x="6005513" y="1223963"/>
            <a:ext cx="823912" cy="3048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Comic Sans MS" panose="030F0702030302020204" pitchFamily="66" charset="0"/>
              </a:rPr>
              <a:t>1/2</a:t>
            </a:r>
          </a:p>
        </p:txBody>
      </p:sp>
    </p:spTree>
    <p:extLst>
      <p:ext uri="{BB962C8B-B14F-4D97-AF65-F5344CB8AC3E}">
        <p14:creationId xmlns:p14="http://schemas.microsoft.com/office/powerpoint/2010/main" val="642130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17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41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6413"/>
          </a:xfrm>
        </p:spPr>
        <p:txBody>
          <a:bodyPr>
            <a:normAutofit fontScale="90000"/>
          </a:bodyPr>
          <a:lstStyle/>
          <a:p>
            <a:r>
              <a:rPr lang="en-US" dirty="0" smtClean="0"/>
              <a:t>HMM</a:t>
            </a:r>
            <a:endParaRPr lang="en-US" dirty="0"/>
          </a:p>
        </p:txBody>
      </p:sp>
      <p:sp>
        <p:nvSpPr>
          <p:cNvPr id="3" name="Content Placeholder 2"/>
          <p:cNvSpPr>
            <a:spLocks noGrp="1"/>
          </p:cNvSpPr>
          <p:nvPr>
            <p:ph idx="1"/>
          </p:nvPr>
        </p:nvSpPr>
        <p:spPr>
          <a:xfrm>
            <a:off x="838200" y="871538"/>
            <a:ext cx="11063288" cy="5305425"/>
          </a:xfrm>
        </p:spPr>
        <p:txBody>
          <a:bodyPr>
            <a:normAutofit/>
          </a:bodyPr>
          <a:lstStyle/>
          <a:p>
            <a:r>
              <a:rPr lang="en-US" sz="2200" dirty="0"/>
              <a:t>Example Consider a room with N urns. Within each urn there are a large number of </a:t>
            </a:r>
            <a:r>
              <a:rPr lang="en-US" sz="2200" dirty="0" smtClean="0"/>
              <a:t>colored </a:t>
            </a:r>
            <a:r>
              <a:rPr lang="en-US" sz="2200" dirty="0"/>
              <a:t>balls. We assume that there is M different </a:t>
            </a:r>
            <a:r>
              <a:rPr lang="en-US" sz="2200" dirty="0" smtClean="0"/>
              <a:t>colors </a:t>
            </a:r>
            <a:r>
              <a:rPr lang="en-US" sz="2200" dirty="0"/>
              <a:t>in total. Furthermore, assume that an urn is initially chosen according to some probability distribution. From this urn, a ball is chosen at random, and its </a:t>
            </a:r>
            <a:r>
              <a:rPr lang="en-US" sz="2200" dirty="0" smtClean="0"/>
              <a:t>color </a:t>
            </a:r>
            <a:r>
              <a:rPr lang="en-US" sz="2200" dirty="0"/>
              <a:t>is recorded as the observation. The ball is then replaced in the urn from which it was selected. A new urn is selected according to a random selection process associated with the current urn. </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87</a:t>
            </a:fld>
            <a:endParaRPr lang="en-US" dirty="0"/>
          </a:p>
        </p:txBody>
      </p:sp>
      <p:pic>
        <p:nvPicPr>
          <p:cNvPr id="6" name="Picture 5"/>
          <p:cNvPicPr>
            <a:picLocks noChangeAspect="1"/>
          </p:cNvPicPr>
          <p:nvPr/>
        </p:nvPicPr>
        <p:blipFill>
          <a:blip r:embed="rId2"/>
          <a:stretch>
            <a:fillRect/>
          </a:stretch>
        </p:blipFill>
        <p:spPr>
          <a:xfrm>
            <a:off x="1118112" y="2983389"/>
            <a:ext cx="7378188" cy="3283267"/>
          </a:xfrm>
          <a:prstGeom prst="rect">
            <a:avLst/>
          </a:prstGeom>
        </p:spPr>
      </p:pic>
    </p:spTree>
    <p:extLst>
      <p:ext uri="{BB962C8B-B14F-4D97-AF65-F5344CB8AC3E}">
        <p14:creationId xmlns:p14="http://schemas.microsoft.com/office/powerpoint/2010/main" val="2263250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Conditional </a:t>
            </a:r>
            <a:r>
              <a:rPr lang="en-US" b="1" u="sng" dirty="0" smtClean="0"/>
              <a:t>probability:</a:t>
            </a:r>
            <a:endParaRPr lang="en-US" b="1" u="sng" dirty="0"/>
          </a:p>
        </p:txBody>
      </p:sp>
      <p:sp>
        <p:nvSpPr>
          <p:cNvPr id="3" name="Content Placeholder 2"/>
          <p:cNvSpPr>
            <a:spLocks noGrp="1"/>
          </p:cNvSpPr>
          <p:nvPr>
            <p:ph idx="1"/>
          </p:nvPr>
        </p:nvSpPr>
        <p:spPr>
          <a:xfrm>
            <a:off x="760141" y="1602601"/>
            <a:ext cx="10515600" cy="1564345"/>
          </a:xfrm>
        </p:spPr>
        <p:txBody>
          <a:bodyPr>
            <a:normAutofit/>
          </a:bodyPr>
          <a:lstStyle/>
          <a:p>
            <a:r>
              <a:rPr lang="en-US" dirty="0"/>
              <a:t>Let's suppose, we want to calculate the event A when event B has already occurred, "the probability of A under the conditions of B", it can be written as:</a:t>
            </a:r>
          </a:p>
        </p:txBody>
      </p:sp>
      <p:sp>
        <p:nvSpPr>
          <p:cNvPr id="4" name="Date Placeholder 3"/>
          <p:cNvSpPr>
            <a:spLocks noGrp="1"/>
          </p:cNvSpPr>
          <p:nvPr>
            <p:ph type="dt" sz="half" idx="10"/>
          </p:nvPr>
        </p:nvSpPr>
        <p:spPr/>
        <p:txBody>
          <a:bodyPr/>
          <a:lstStyle/>
          <a:p>
            <a:fld id="{98B5969D-5670-41B6-A262-5EF8BBC0C3F9}" type="datetime1">
              <a:rPr lang="en-US" smtClean="0"/>
              <a:t>11/12/2020</a:t>
            </a:fld>
            <a:endParaRPr lang="en-US" dirty="0"/>
          </a:p>
        </p:txBody>
      </p:sp>
      <p:sp>
        <p:nvSpPr>
          <p:cNvPr id="5" name="Slide Number Placeholder 4"/>
          <p:cNvSpPr>
            <a:spLocks noGrp="1"/>
          </p:cNvSpPr>
          <p:nvPr>
            <p:ph type="sldNum" sz="quarter" idx="12"/>
          </p:nvPr>
        </p:nvSpPr>
        <p:spPr/>
        <p:txBody>
          <a:bodyPr/>
          <a:lstStyle/>
          <a:p>
            <a:fld id="{6302C9B9-574C-4C96-BB87-80608D2B0507}" type="slidenum">
              <a:rPr lang="en-US" smtClean="0"/>
              <a:t>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254" y="3228946"/>
            <a:ext cx="6067309" cy="2020415"/>
          </a:xfrm>
          <a:prstGeom prst="rect">
            <a:avLst/>
          </a:prstGeom>
        </p:spPr>
      </p:pic>
      <p:pic>
        <p:nvPicPr>
          <p:cNvPr id="7"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11154" y="488150"/>
            <a:ext cx="682569" cy="65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709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7C2D7C3F50CD48B5D8CD8E924F01E6" ma:contentTypeVersion="10" ma:contentTypeDescription="Create a new document." ma:contentTypeScope="" ma:versionID="303b8ff6dd496859309ae4bbfa837e0c">
  <xsd:schema xmlns:xsd="http://www.w3.org/2001/XMLSchema" xmlns:xs="http://www.w3.org/2001/XMLSchema" xmlns:p="http://schemas.microsoft.com/office/2006/metadata/properties" xmlns:ns2="e5b1661c-6c69-4f0f-9f82-a64d52cee4d7" xmlns:ns3="9a646e76-a2e6-42c9-96d0-6aca5437d582" targetNamespace="http://schemas.microsoft.com/office/2006/metadata/properties" ma:root="true" ma:fieldsID="05d2e9cb25c019da36b051e4e0d5df0f" ns2:_="" ns3:_="">
    <xsd:import namespace="e5b1661c-6c69-4f0f-9f82-a64d52cee4d7"/>
    <xsd:import namespace="9a646e76-a2e6-42c9-96d0-6aca5437d58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b1661c-6c69-4f0f-9f82-a64d52cee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646e76-a2e6-42c9-96d0-6aca5437d58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8FF15E-18B8-45B9-9A07-62AF70727AB4}">
  <ds:schemaRefs>
    <ds:schemaRef ds:uri="http://schemas.microsoft.com/sharepoint/v3/contenttype/forms"/>
  </ds:schemaRefs>
</ds:datastoreItem>
</file>

<file path=customXml/itemProps2.xml><?xml version="1.0" encoding="utf-8"?>
<ds:datastoreItem xmlns:ds="http://schemas.openxmlformats.org/officeDocument/2006/customXml" ds:itemID="{19511606-A023-40A3-A3F2-BDEAED71666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5DF87B6-E721-4850-BDB4-4F1534337C44}"/>
</file>

<file path=docProps/app.xml><?xml version="1.0" encoding="utf-8"?>
<Properties xmlns="http://schemas.openxmlformats.org/officeDocument/2006/extended-properties" xmlns:vt="http://schemas.openxmlformats.org/officeDocument/2006/docPropsVTypes">
  <TotalTime>2160</TotalTime>
  <Words>2474</Words>
  <Application>Microsoft Office PowerPoint</Application>
  <PresentationFormat>Widescreen</PresentationFormat>
  <Paragraphs>616</Paragraphs>
  <Slides>87</Slides>
  <Notes>5</Notes>
  <HiddenSlides>3</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106" baseType="lpstr">
      <vt:lpstr>Arial</vt:lpstr>
      <vt:lpstr>Calibri</vt:lpstr>
      <vt:lpstr>Calibri Light</vt:lpstr>
      <vt:lpstr>charter</vt:lpstr>
      <vt:lpstr>Comic Sans MS</vt:lpstr>
      <vt:lpstr>Courier</vt:lpstr>
      <vt:lpstr>Courier New</vt:lpstr>
      <vt:lpstr>Geneva</vt:lpstr>
      <vt:lpstr>Georgia</vt:lpstr>
      <vt:lpstr>Helvetica Neue</vt:lpstr>
      <vt:lpstr>inherit</vt:lpstr>
      <vt:lpstr>Philosopher</vt:lpstr>
      <vt:lpstr>PT Sans</vt:lpstr>
      <vt:lpstr>Times New Roman</vt:lpstr>
      <vt:lpstr>TimesNewRoman,Bold</vt:lpstr>
      <vt:lpstr>Verdana</vt:lpstr>
      <vt:lpstr>Wingdings</vt:lpstr>
      <vt:lpstr>Office Theme</vt:lpstr>
      <vt:lpstr>Microsoft Equation 3.0</vt:lpstr>
      <vt:lpstr>Contents</vt:lpstr>
      <vt:lpstr>What is Uncertainty ?</vt:lpstr>
      <vt:lpstr>With this knowledge representation, we might write A→B, which means if A is true then B is true, but consider a situation where we are not sure about whether A is true or not then we cannot express this statement, this situation is called uncertainty.</vt:lpstr>
      <vt:lpstr>Causes of uncertainty:</vt:lpstr>
      <vt:lpstr>Probabilistic reasoning</vt:lpstr>
      <vt:lpstr>Need of probabilistic reasoning in AI</vt:lpstr>
      <vt:lpstr>In probabilistic reasoning, there are two ways to solve problems with uncertain knowledge:</vt:lpstr>
      <vt:lpstr>Probability:</vt:lpstr>
      <vt:lpstr>Conditional probability:</vt:lpstr>
      <vt:lpstr>Where P(A⋀B) = Joint probability of A and B. P(B) = Marginal probability of B.   If the probability of A is given and we need to find the probability of B, then it will be given as: </vt:lpstr>
      <vt:lpstr>Example: In a class, there are 70% of the students like English and 40% of the students likes English and mathematics, and what is the percent of students like mathematics?  Solution: Let, A is an event that a student likes Mathematics B is an event that a student likes English. </vt:lpstr>
      <vt:lpstr>Bayes' theorem:</vt:lpstr>
      <vt:lpstr>Bayes' theorem can be derived using product rule and conditional probability of event A with known event B:  As from product rule we can write:  P(A ⋀ B)= P(A|B) P(B)   Similarly, the probability of event B with known event A:  P(A ⋀ B)= P(B|A) P(A)    </vt:lpstr>
      <vt:lpstr>P(A|B) is known as posterior, which we need to calculate, and it will be read as Probability of hypothesis A when we have occurred an evidence B. P(B|A) is called the likelihood, in which we consider that hypothesis is true, then we calculate the probability of evidence.  P(A) is called the prior probability, probability of hypothesis before considering the evidence. P(B) is called marginal probability, pure probability of an evidence. </vt:lpstr>
      <vt:lpstr>In the equation (a), in general, we can write P (B) = P(A)*P(B|Ai), hence the Bayes' rule can be written as:</vt:lpstr>
      <vt:lpstr>Applying Bayes' rule: </vt:lpstr>
      <vt:lpstr>Solution:</vt:lpstr>
      <vt:lpstr>PowerPoint Presentation</vt:lpstr>
      <vt:lpstr>Application of Bayes' theorem in Artificial intelligence: </vt:lpstr>
      <vt:lpstr>Bayesian Belief Network in artificial intelligence:</vt:lpstr>
      <vt:lpstr>PowerPoint Presentation</vt:lpstr>
      <vt:lpstr> Each node in the Bayesian network has condition probability distribution P(Xi |Parent(Xi) ), which determines the effect of the parent on that node.  Bayesian network is based on Joint probability distribution and conditional probability. So let's first understand the joint probability distribution: A Bayesian network is a directed acyclic graph in which each edge corresponds to a conditional dependency, and each node corresponds to a unique random variable.</vt:lpstr>
      <vt:lpstr>PowerPoint Presentation</vt:lpstr>
      <vt:lpstr>PowerPoint Presentation</vt:lpstr>
      <vt:lpstr>PowerPoint Presentation</vt:lpstr>
      <vt:lpstr>Bayesian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Three Basic Types Of Probabilities</vt:lpstr>
      <vt:lpstr>Joint probability distribution: </vt:lpstr>
      <vt:lpstr>PowerPoint Presentation</vt:lpstr>
      <vt:lpstr>Markov Models</vt:lpstr>
      <vt:lpstr>Example of Markov Model</vt:lpstr>
      <vt:lpstr>PowerPoint Presentation</vt:lpstr>
      <vt:lpstr>PowerPoint Presentation</vt:lpstr>
      <vt:lpstr>PowerPoint Presentation</vt:lpstr>
      <vt:lpstr>PowerPoint Presentation</vt:lpstr>
      <vt:lpstr>Hidden Markov Model</vt:lpstr>
      <vt:lpstr>Terminology in HMM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 = don’t have any observation yet, N = 2, M = 3, Q = {“Rainy”, “Sunny”}, V = {“Walk”, “Shop”, “Clean”}    State transition probabilities are the arrows pointing to each hidden state. Observation probability matrix are the blue and red arrows pointing to each observations from each hidden state. The matrix are row stochastic meaning the rows add up to 1. </vt:lpstr>
      <vt:lpstr>PowerPoint Presentation</vt:lpstr>
      <vt:lpstr>HMM : Assumptions</vt:lpstr>
      <vt:lpstr>HMM : Definition</vt:lpstr>
      <vt:lpstr>PowerPoint Presentation</vt:lpstr>
      <vt:lpstr>Problems in HMM </vt:lpstr>
      <vt:lpstr>PowerPoint Presentation</vt:lpstr>
      <vt:lpstr>PowerPoint Presentation</vt:lpstr>
      <vt:lpstr>PowerPoint Presentation</vt:lpstr>
      <vt:lpstr>PowerPoint Presentation</vt:lpstr>
      <vt:lpstr>PowerPoint Presentation</vt:lpstr>
      <vt:lpstr>Probability of a Single Event</vt:lpstr>
      <vt:lpstr>Probability of Two (or more) Independent Events</vt:lpstr>
      <vt:lpstr>PowerPoint Presentation</vt:lpstr>
      <vt:lpstr>PowerPoint Presentation</vt:lpstr>
      <vt:lpstr>PowerPoint Presentation</vt:lpstr>
      <vt:lpstr>Bayes’ Theorem Problems</vt:lpstr>
      <vt:lpstr>PowerPoint Presentation</vt:lpstr>
      <vt:lpstr>PowerPoint Presentation</vt:lpstr>
      <vt:lpstr>PowerPoint Presentation</vt:lpstr>
      <vt:lpstr>Markov Chain Examples </vt:lpstr>
      <vt:lpstr>Music synthesis</vt:lpstr>
      <vt:lpstr>Text synthesis</vt:lpstr>
      <vt:lpstr>PowerPoint Presentation</vt:lpstr>
      <vt:lpstr>PowerPoint Presentation</vt:lpstr>
      <vt:lpstr>PowerPoint Presentation</vt:lpstr>
      <vt:lpstr>PowerPoint Presentation</vt:lpstr>
      <vt:lpstr>PowerPoint Presentation</vt:lpstr>
      <vt:lpstr>PowerPoint Presentation</vt:lpstr>
      <vt:lpstr>Hidden Markov Models -  HMM</vt:lpstr>
      <vt:lpstr>Coin-Tossing Example</vt:lpstr>
      <vt:lpstr>HMM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220</cp:revision>
  <dcterms:created xsi:type="dcterms:W3CDTF">2020-08-04T01:15:09Z</dcterms:created>
  <dcterms:modified xsi:type="dcterms:W3CDTF">2020-11-12T05:43:47Z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0x0101001C7C2D7C3F50CD48B5D8CD8E924F01E6</vt:lpwstr>
  </property>
</Properties>
</file>